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1"/>
  </p:sldMasterIdLst>
  <p:notesMasterIdLst>
    <p:notesMasterId r:id="rId24"/>
  </p:notesMasterIdLst>
  <p:sldIdLst>
    <p:sldId id="359" r:id="rId2"/>
    <p:sldId id="258" r:id="rId3"/>
    <p:sldId id="278" r:id="rId4"/>
    <p:sldId id="280" r:id="rId5"/>
    <p:sldId id="281"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60" r:id="rId20"/>
    <p:sldId id="361" r:id="rId21"/>
    <p:sldId id="362" r:id="rId22"/>
    <p:sldId id="27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89A98-B3D7-4DE3-968E-7B27BCCA1187}" type="datetimeFigureOut">
              <a:rPr lang="en-US" smtClean="0"/>
              <a:t>2/6/2026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EA788-E244-4C29-8691-B28A3994D9C0}" type="slidenum">
              <a:rPr lang="en-US" smtClean="0"/>
              <a:t>‹#›</a:t>
            </a:fld>
            <a:endParaRPr lang="en-US"/>
          </a:p>
        </p:txBody>
      </p:sp>
    </p:spTree>
    <p:extLst>
      <p:ext uri="{BB962C8B-B14F-4D97-AF65-F5344CB8AC3E}">
        <p14:creationId xmlns:p14="http://schemas.microsoft.com/office/powerpoint/2010/main" val="314325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0EA788-E244-4C29-8691-B28A3994D9C0}" type="slidenum">
              <a:rPr lang="en-US" smtClean="0"/>
              <a:t>1</a:t>
            </a:fld>
            <a:endParaRPr lang="en-US"/>
          </a:p>
        </p:txBody>
      </p:sp>
    </p:spTree>
    <p:extLst>
      <p:ext uri="{BB962C8B-B14F-4D97-AF65-F5344CB8AC3E}">
        <p14:creationId xmlns:p14="http://schemas.microsoft.com/office/powerpoint/2010/main" val="1170508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A9D500-DADF-4BB7-8341-0BCDF5364F21}" type="datetimeFigureOut">
              <a:rPr lang="en-US" smtClean="0"/>
              <a:t>2/6/2026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E096ABC-6336-4103-928A-82D3F2F5DC49}" type="slidenum">
              <a:rPr lang="en-US" smtClean="0"/>
              <a:t>‹#›</a:t>
            </a:fld>
            <a:endParaRPr lang="en-US" dirty="0"/>
          </a:p>
        </p:txBody>
      </p:sp>
    </p:spTree>
    <p:extLst>
      <p:ext uri="{BB962C8B-B14F-4D97-AF65-F5344CB8AC3E}">
        <p14:creationId xmlns:p14="http://schemas.microsoft.com/office/powerpoint/2010/main" val="4193443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A9D500-DADF-4BB7-8341-0BCDF5364F21}" type="datetimeFigureOut">
              <a:rPr lang="en-US" smtClean="0"/>
              <a:t>2/6/2026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E096ABC-6336-4103-928A-82D3F2F5DC49}" type="slidenum">
              <a:rPr lang="en-US" smtClean="0"/>
              <a:t>‹#›</a:t>
            </a:fld>
            <a:endParaRPr lang="en-US" dirty="0"/>
          </a:p>
        </p:txBody>
      </p:sp>
    </p:spTree>
    <p:extLst>
      <p:ext uri="{BB962C8B-B14F-4D97-AF65-F5344CB8AC3E}">
        <p14:creationId xmlns:p14="http://schemas.microsoft.com/office/powerpoint/2010/main" val="3796525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A9D500-DADF-4BB7-8341-0BCDF5364F21}" type="datetimeFigureOut">
              <a:rPr lang="en-US" smtClean="0"/>
              <a:t>2/6/2026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E096ABC-6336-4103-928A-82D3F2F5DC49}"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42777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1A9D500-DADF-4BB7-8341-0BCDF5364F21}" type="datetimeFigureOut">
              <a:rPr lang="en-US" smtClean="0"/>
              <a:t>2/6/2026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E096ABC-6336-4103-928A-82D3F2F5DC49}" type="slidenum">
              <a:rPr lang="en-US" smtClean="0"/>
              <a:t>‹#›</a:t>
            </a:fld>
            <a:endParaRPr lang="en-US" dirty="0"/>
          </a:p>
        </p:txBody>
      </p:sp>
    </p:spTree>
    <p:extLst>
      <p:ext uri="{BB962C8B-B14F-4D97-AF65-F5344CB8AC3E}">
        <p14:creationId xmlns:p14="http://schemas.microsoft.com/office/powerpoint/2010/main" val="2929631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1A9D500-DADF-4BB7-8341-0BCDF5364F21}" type="datetimeFigureOut">
              <a:rPr lang="en-US" smtClean="0"/>
              <a:t>2/6/2026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E096ABC-6336-4103-928A-82D3F2F5DC49}"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44908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1A9D500-DADF-4BB7-8341-0BCDF5364F21}" type="datetimeFigureOut">
              <a:rPr lang="en-US" smtClean="0"/>
              <a:t>2/6/2026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E096ABC-6336-4103-928A-82D3F2F5DC49}" type="slidenum">
              <a:rPr lang="en-US" smtClean="0"/>
              <a:t>‹#›</a:t>
            </a:fld>
            <a:endParaRPr lang="en-US" dirty="0"/>
          </a:p>
        </p:txBody>
      </p:sp>
    </p:spTree>
    <p:extLst>
      <p:ext uri="{BB962C8B-B14F-4D97-AF65-F5344CB8AC3E}">
        <p14:creationId xmlns:p14="http://schemas.microsoft.com/office/powerpoint/2010/main" val="1156202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A9D500-DADF-4BB7-8341-0BCDF5364F21}" type="datetimeFigureOut">
              <a:rPr lang="en-US" smtClean="0"/>
              <a:t>2/6/2026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E096ABC-6336-4103-928A-82D3F2F5DC49}" type="slidenum">
              <a:rPr lang="en-US" smtClean="0"/>
              <a:t>‹#›</a:t>
            </a:fld>
            <a:endParaRPr lang="en-US" dirty="0"/>
          </a:p>
        </p:txBody>
      </p:sp>
    </p:spTree>
    <p:extLst>
      <p:ext uri="{BB962C8B-B14F-4D97-AF65-F5344CB8AC3E}">
        <p14:creationId xmlns:p14="http://schemas.microsoft.com/office/powerpoint/2010/main" val="579234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A9D500-DADF-4BB7-8341-0BCDF5364F21}" type="datetimeFigureOut">
              <a:rPr lang="en-US" smtClean="0"/>
              <a:t>2/6/2026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E096ABC-6336-4103-928A-82D3F2F5DC49}" type="slidenum">
              <a:rPr lang="en-US" smtClean="0"/>
              <a:t>‹#›</a:t>
            </a:fld>
            <a:endParaRPr lang="en-US" dirty="0"/>
          </a:p>
        </p:txBody>
      </p:sp>
    </p:spTree>
    <p:extLst>
      <p:ext uri="{BB962C8B-B14F-4D97-AF65-F5344CB8AC3E}">
        <p14:creationId xmlns:p14="http://schemas.microsoft.com/office/powerpoint/2010/main" val="3323547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A9D500-DADF-4BB7-8341-0BCDF5364F21}" type="datetimeFigureOut">
              <a:rPr lang="en-US" smtClean="0"/>
              <a:t>2/6/2026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E096ABC-6336-4103-928A-82D3F2F5DC49}" type="slidenum">
              <a:rPr lang="en-US" smtClean="0"/>
              <a:t>‹#›</a:t>
            </a:fld>
            <a:endParaRPr lang="en-US" dirty="0"/>
          </a:p>
        </p:txBody>
      </p:sp>
    </p:spTree>
    <p:extLst>
      <p:ext uri="{BB962C8B-B14F-4D97-AF65-F5344CB8AC3E}">
        <p14:creationId xmlns:p14="http://schemas.microsoft.com/office/powerpoint/2010/main" val="2992470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A9D500-DADF-4BB7-8341-0BCDF5364F21}" type="datetimeFigureOut">
              <a:rPr lang="en-US" smtClean="0"/>
              <a:t>2/6/2026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E096ABC-6336-4103-928A-82D3F2F5DC49}" type="slidenum">
              <a:rPr lang="en-US" smtClean="0"/>
              <a:t>‹#›</a:t>
            </a:fld>
            <a:endParaRPr lang="en-US" dirty="0"/>
          </a:p>
        </p:txBody>
      </p:sp>
    </p:spTree>
    <p:extLst>
      <p:ext uri="{BB962C8B-B14F-4D97-AF65-F5344CB8AC3E}">
        <p14:creationId xmlns:p14="http://schemas.microsoft.com/office/powerpoint/2010/main" val="4226624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A9D500-DADF-4BB7-8341-0BCDF5364F21}" type="datetimeFigureOut">
              <a:rPr lang="en-US" smtClean="0"/>
              <a:t>2/6/2026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E096ABC-6336-4103-928A-82D3F2F5DC49}" type="slidenum">
              <a:rPr lang="en-US" smtClean="0"/>
              <a:t>‹#›</a:t>
            </a:fld>
            <a:endParaRPr lang="en-US" dirty="0"/>
          </a:p>
        </p:txBody>
      </p:sp>
    </p:spTree>
    <p:extLst>
      <p:ext uri="{BB962C8B-B14F-4D97-AF65-F5344CB8AC3E}">
        <p14:creationId xmlns:p14="http://schemas.microsoft.com/office/powerpoint/2010/main" val="1073687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A9D500-DADF-4BB7-8341-0BCDF5364F21}" type="datetimeFigureOut">
              <a:rPr lang="en-US" smtClean="0"/>
              <a:t>2/6/2026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E096ABC-6336-4103-928A-82D3F2F5DC49}" type="slidenum">
              <a:rPr lang="en-US" smtClean="0"/>
              <a:t>‹#›</a:t>
            </a:fld>
            <a:endParaRPr lang="en-US" dirty="0"/>
          </a:p>
        </p:txBody>
      </p:sp>
    </p:spTree>
    <p:extLst>
      <p:ext uri="{BB962C8B-B14F-4D97-AF65-F5344CB8AC3E}">
        <p14:creationId xmlns:p14="http://schemas.microsoft.com/office/powerpoint/2010/main" val="4186971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A9D500-DADF-4BB7-8341-0BCDF5364F21}" type="datetimeFigureOut">
              <a:rPr lang="en-US" smtClean="0"/>
              <a:t>2/6/2026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E096ABC-6336-4103-928A-82D3F2F5DC49}" type="slidenum">
              <a:rPr lang="en-US" smtClean="0"/>
              <a:t>‹#›</a:t>
            </a:fld>
            <a:endParaRPr lang="en-US" dirty="0"/>
          </a:p>
        </p:txBody>
      </p:sp>
    </p:spTree>
    <p:extLst>
      <p:ext uri="{BB962C8B-B14F-4D97-AF65-F5344CB8AC3E}">
        <p14:creationId xmlns:p14="http://schemas.microsoft.com/office/powerpoint/2010/main" val="9478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A9D500-DADF-4BB7-8341-0BCDF5364F21}" type="datetimeFigureOut">
              <a:rPr lang="en-US" smtClean="0"/>
              <a:t>2/6/2026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E096ABC-6336-4103-928A-82D3F2F5DC49}" type="slidenum">
              <a:rPr lang="en-US" smtClean="0"/>
              <a:t>‹#›</a:t>
            </a:fld>
            <a:endParaRPr lang="en-US" dirty="0"/>
          </a:p>
        </p:txBody>
      </p:sp>
    </p:spTree>
    <p:extLst>
      <p:ext uri="{BB962C8B-B14F-4D97-AF65-F5344CB8AC3E}">
        <p14:creationId xmlns:p14="http://schemas.microsoft.com/office/powerpoint/2010/main" val="2653298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A9D500-DADF-4BB7-8341-0BCDF5364F21}" type="datetimeFigureOut">
              <a:rPr lang="en-US" smtClean="0"/>
              <a:t>2/6/2026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E096ABC-6336-4103-928A-82D3F2F5DC49}" type="slidenum">
              <a:rPr lang="en-US" smtClean="0"/>
              <a:t>‹#›</a:t>
            </a:fld>
            <a:endParaRPr lang="en-US" dirty="0"/>
          </a:p>
        </p:txBody>
      </p:sp>
    </p:spTree>
    <p:extLst>
      <p:ext uri="{BB962C8B-B14F-4D97-AF65-F5344CB8AC3E}">
        <p14:creationId xmlns:p14="http://schemas.microsoft.com/office/powerpoint/2010/main" val="1433863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A9D500-DADF-4BB7-8341-0BCDF5364F21}" type="datetimeFigureOut">
              <a:rPr lang="en-US" smtClean="0"/>
              <a:t>2/6/2026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E096ABC-6336-4103-928A-82D3F2F5DC49}" type="slidenum">
              <a:rPr lang="en-US" smtClean="0"/>
              <a:t>‹#›</a:t>
            </a:fld>
            <a:endParaRPr lang="en-US" dirty="0"/>
          </a:p>
        </p:txBody>
      </p:sp>
    </p:spTree>
    <p:extLst>
      <p:ext uri="{BB962C8B-B14F-4D97-AF65-F5344CB8AC3E}">
        <p14:creationId xmlns:p14="http://schemas.microsoft.com/office/powerpoint/2010/main" val="3184263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1A9D500-DADF-4BB7-8341-0BCDF5364F21}" type="datetimeFigureOut">
              <a:rPr lang="en-US" smtClean="0"/>
              <a:t>2/6/2026</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E096ABC-6336-4103-928A-82D3F2F5DC49}" type="slidenum">
              <a:rPr lang="en-US" smtClean="0"/>
              <a:t>‹#›</a:t>
            </a:fld>
            <a:endParaRPr lang="en-US" dirty="0"/>
          </a:p>
        </p:txBody>
      </p:sp>
    </p:spTree>
    <p:extLst>
      <p:ext uri="{BB962C8B-B14F-4D97-AF65-F5344CB8AC3E}">
        <p14:creationId xmlns:p14="http://schemas.microsoft.com/office/powerpoint/2010/main" val="1514818141"/>
      </p:ext>
    </p:extLst>
  </p:cSld>
  <p:clrMap bg1="dk1" tx1="lt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2AF64B2-80BA-7222-2654-D79F59AD2EDA}"/>
              </a:ext>
            </a:extLst>
          </p:cNvPr>
          <p:cNvSpPr txBox="1">
            <a:spLocks/>
          </p:cNvSpPr>
          <p:nvPr/>
        </p:nvSpPr>
        <p:spPr>
          <a:xfrm>
            <a:off x="1718002" y="264445"/>
            <a:ext cx="8511033" cy="148914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ctr"/>
            <a:r>
              <a:rPr lang="en-US" sz="2800" b="1" dirty="0">
                <a:solidFill>
                  <a:schemeClr val="accent4"/>
                </a:solidFill>
                <a:latin typeface="Times New Roman" panose="02020603050405020304" pitchFamily="18" charset="0"/>
                <a:cs typeface="Times New Roman" panose="02020603050405020304" pitchFamily="18" charset="0"/>
              </a:rPr>
              <a:t>Dr. Babasaheb Ambedkar </a:t>
            </a:r>
          </a:p>
          <a:p>
            <a:pPr algn="ctr"/>
            <a:r>
              <a:rPr lang="en-US" sz="2800" b="1" dirty="0">
                <a:solidFill>
                  <a:schemeClr val="accent4"/>
                </a:solidFill>
                <a:latin typeface="Times New Roman" panose="02020603050405020304" pitchFamily="18" charset="0"/>
                <a:cs typeface="Times New Roman" panose="02020603050405020304" pitchFamily="18" charset="0"/>
              </a:rPr>
              <a:t>Marathwada University,</a:t>
            </a:r>
          </a:p>
          <a:p>
            <a:pPr algn="ctr"/>
            <a:r>
              <a:rPr lang="en-US" sz="2800" b="1" dirty="0">
                <a:solidFill>
                  <a:schemeClr val="accent4"/>
                </a:solidFill>
                <a:latin typeface="Times New Roman" panose="02020603050405020304" pitchFamily="18" charset="0"/>
                <a:cs typeface="Times New Roman" panose="02020603050405020304" pitchFamily="18" charset="0"/>
              </a:rPr>
              <a:t> Aurangabad</a:t>
            </a:r>
            <a:endParaRPr lang="hi-IN" sz="2800" b="1" dirty="0">
              <a:solidFill>
                <a:schemeClr val="accent4"/>
              </a:solidFill>
              <a:latin typeface="Times New Roman" panose="02020603050405020304" pitchFamily="18" charset="0"/>
            </a:endParaRPr>
          </a:p>
        </p:txBody>
      </p:sp>
      <p:pic>
        <p:nvPicPr>
          <p:cNvPr id="5" name="Content Placeholder 3">
            <a:extLst>
              <a:ext uri="{FF2B5EF4-FFF2-40B4-BE49-F238E27FC236}">
                <a16:creationId xmlns:a16="http://schemas.microsoft.com/office/drawing/2014/main" id="{B7C51944-D20C-19C6-51C5-D0C8F22E89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3725" y="264445"/>
            <a:ext cx="1559134" cy="1632142"/>
          </a:xfrm>
          <a:prstGeom prst="ellipse">
            <a:avLst/>
          </a:prstGeom>
          <a:ln>
            <a:noFill/>
          </a:ln>
          <a:effectLst>
            <a:softEdge rad="112500"/>
          </a:effectLst>
        </p:spPr>
      </p:pic>
      <p:pic>
        <p:nvPicPr>
          <p:cNvPr id="6" name="Picture 5">
            <a:extLst>
              <a:ext uri="{FF2B5EF4-FFF2-40B4-BE49-F238E27FC236}">
                <a16:creationId xmlns:a16="http://schemas.microsoft.com/office/drawing/2014/main" id="{23650EF7-02E5-4494-2D88-BFAAB5DBBF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5642" y="307225"/>
            <a:ext cx="1506785" cy="1590790"/>
          </a:xfrm>
          <a:prstGeom prst="ellipse">
            <a:avLst/>
          </a:prstGeom>
          <a:ln>
            <a:noFill/>
          </a:ln>
          <a:effectLst>
            <a:softEdge rad="112500"/>
          </a:effectLst>
        </p:spPr>
      </p:pic>
      <p:sp>
        <p:nvSpPr>
          <p:cNvPr id="7" name="TextBox 6">
            <a:extLst>
              <a:ext uri="{FF2B5EF4-FFF2-40B4-BE49-F238E27FC236}">
                <a16:creationId xmlns:a16="http://schemas.microsoft.com/office/drawing/2014/main" id="{260007B2-7BB2-8003-778D-2208723D7BEB}"/>
              </a:ext>
            </a:extLst>
          </p:cNvPr>
          <p:cNvSpPr txBox="1"/>
          <p:nvPr/>
        </p:nvSpPr>
        <p:spPr>
          <a:xfrm>
            <a:off x="1976992" y="1939329"/>
            <a:ext cx="8238015"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	</a:t>
            </a:r>
          </a:p>
          <a:p>
            <a:pPr algn="ctr"/>
            <a:r>
              <a:rPr lang="en-US" sz="2800" b="1" dirty="0">
                <a:latin typeface="Times New Roman" panose="02020603050405020304" pitchFamily="18" charset="0"/>
                <a:cs typeface="Times New Roman" panose="02020603050405020304" pitchFamily="18" charset="0"/>
              </a:rPr>
              <a:t>Department Of Management Science </a:t>
            </a:r>
          </a:p>
        </p:txBody>
      </p:sp>
      <p:sp>
        <p:nvSpPr>
          <p:cNvPr id="8" name="TextBox 7">
            <a:extLst>
              <a:ext uri="{FF2B5EF4-FFF2-40B4-BE49-F238E27FC236}">
                <a16:creationId xmlns:a16="http://schemas.microsoft.com/office/drawing/2014/main" id="{1C42C9D6-6161-E34D-BF34-26672DD67882}"/>
              </a:ext>
            </a:extLst>
          </p:cNvPr>
          <p:cNvSpPr txBox="1"/>
          <p:nvPr/>
        </p:nvSpPr>
        <p:spPr>
          <a:xfrm>
            <a:off x="1718002" y="2934750"/>
            <a:ext cx="8799065" cy="3385542"/>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		</a:t>
            </a:r>
          </a:p>
          <a:p>
            <a:r>
              <a:rPr lang="en-US" sz="2800" b="1" dirty="0">
                <a:latin typeface="Times New Roman" panose="02020603050405020304" pitchFamily="18" charset="0"/>
                <a:cs typeface="Times New Roman" panose="02020603050405020304" pitchFamily="18" charset="0"/>
              </a:rPr>
              <a:t>		</a:t>
            </a:r>
            <a:r>
              <a:rPr lang="en-US" sz="2800" b="1" dirty="0">
                <a:solidFill>
                  <a:srgbClr val="92D050"/>
                </a:solidFill>
                <a:latin typeface="Times New Roman" panose="02020603050405020304" pitchFamily="18" charset="0"/>
                <a:cs typeface="Times New Roman" panose="02020603050405020304" pitchFamily="18" charset="0"/>
              </a:rPr>
              <a:t>Project Name </a:t>
            </a:r>
            <a:r>
              <a:rPr lang="en-US" sz="2400" b="1" dirty="0">
                <a:solidFill>
                  <a:srgbClr val="92D050"/>
                </a:solidFill>
                <a:latin typeface="Times New Roman" panose="02020603050405020304" pitchFamily="18" charset="0"/>
                <a:cs typeface="Times New Roman" panose="02020603050405020304" pitchFamily="18" charset="0"/>
              </a:rPr>
              <a:t>:  </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Conducting EDA On Education Sector</a:t>
            </a:r>
          </a:p>
          <a:p>
            <a:endParaRPr 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	    </a:t>
            </a:r>
            <a:r>
              <a:rPr lang="en-US" sz="2800" b="1" dirty="0">
                <a:solidFill>
                  <a:srgbClr val="92D050"/>
                </a:solidFill>
                <a:latin typeface="Times New Roman" panose="02020603050405020304" pitchFamily="18" charset="0"/>
                <a:cs typeface="Times New Roman" panose="02020603050405020304" pitchFamily="18" charset="0"/>
              </a:rPr>
              <a:t>Company Name</a:t>
            </a:r>
            <a:r>
              <a:rPr lang="en-US" sz="2400" b="1" dirty="0">
                <a:solidFill>
                  <a:srgbClr val="92D050"/>
                </a:solidFill>
                <a:latin typeface="Times New Roman" panose="02020603050405020304" pitchFamily="18" charset="0"/>
                <a:cs typeface="Times New Roman" panose="02020603050405020304" pitchFamily="18" charset="0"/>
              </a:rPr>
              <a:t>:  </a:t>
            </a:r>
            <a:r>
              <a:rPr lang="en-US" sz="2400" dirty="0" err="1">
                <a:solidFill>
                  <a:schemeClr val="tx1">
                    <a:lumMod val="85000"/>
                    <a:lumOff val="15000"/>
                  </a:schemeClr>
                </a:solidFill>
                <a:latin typeface="Times New Roman" panose="02020603050405020304" pitchFamily="18" charset="0"/>
                <a:cs typeface="Times New Roman" panose="02020603050405020304" pitchFamily="18" charset="0"/>
              </a:rPr>
              <a:t>Clustor</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Computing </a:t>
            </a:r>
          </a:p>
          <a:p>
            <a:r>
              <a:rPr lang="en-US" sz="2800" b="1" dirty="0">
                <a:solidFill>
                  <a:schemeClr val="tx1">
                    <a:lumMod val="85000"/>
                    <a:lumOff val="15000"/>
                  </a:schemeClr>
                </a:solidFill>
                <a:latin typeface="Times New Roman" panose="02020603050405020304" pitchFamily="18" charset="0"/>
                <a:cs typeface="Times New Roman" panose="02020603050405020304" pitchFamily="18" charset="0"/>
              </a:rPr>
              <a:t>		</a:t>
            </a:r>
          </a:p>
          <a:p>
            <a:endParaRPr lang="en-US" b="1" dirty="0">
              <a:solidFill>
                <a:srgbClr val="FF0000"/>
              </a:solidFill>
              <a:latin typeface="Times New Roman" panose="02020603050405020304" pitchFamily="18" charset="0"/>
              <a:cs typeface="Times New Roman" panose="02020603050405020304" pitchFamily="18" charset="0"/>
            </a:endParaRPr>
          </a:p>
          <a:p>
            <a:endParaRPr lang="en-US" b="1" dirty="0">
              <a:solidFill>
                <a:srgbClr val="FF0000"/>
              </a:solidFill>
              <a:latin typeface="Times New Roman" panose="02020603050405020304" pitchFamily="18" charset="0"/>
              <a:cs typeface="Times New Roman" panose="02020603050405020304" pitchFamily="18" charset="0"/>
            </a:endParaRPr>
          </a:p>
          <a:p>
            <a:endParaRPr lang="en-US" sz="2400" dirty="0">
              <a:solidFill>
                <a:srgbClr val="C00000"/>
              </a:solidFill>
              <a:latin typeface="Times New Roman" panose="02020603050405020304" pitchFamily="18" charset="0"/>
              <a:cs typeface="Times New Roman" panose="02020603050405020304" pitchFamily="18" charset="0"/>
            </a:endParaRPr>
          </a:p>
          <a:p>
            <a:r>
              <a:rPr lang="en-US" b="1" dirty="0"/>
              <a:t> </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B58683F-0476-C5BC-DC71-5D8738A9826E}"/>
              </a:ext>
            </a:extLst>
          </p:cNvPr>
          <p:cNvSpPr txBox="1"/>
          <p:nvPr/>
        </p:nvSpPr>
        <p:spPr>
          <a:xfrm>
            <a:off x="407318" y="5639448"/>
            <a:ext cx="4045267" cy="954107"/>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	Project Guide </a:t>
            </a:r>
          </a:p>
          <a:p>
            <a:pPr algn="ctr"/>
            <a:r>
              <a:rPr lang="en-US" sz="2800" b="1" dirty="0">
                <a:latin typeface="Times New Roman" panose="02020603050405020304" pitchFamily="18" charset="0"/>
                <a:cs typeface="Times New Roman" panose="02020603050405020304" pitchFamily="18" charset="0"/>
              </a:rPr>
              <a:t>Dr. Yashwant </a:t>
            </a:r>
            <a:r>
              <a:rPr lang="en-US" sz="2800" b="1" dirty="0" err="1">
                <a:latin typeface="Times New Roman" panose="02020603050405020304" pitchFamily="18" charset="0"/>
                <a:cs typeface="Times New Roman" panose="02020603050405020304" pitchFamily="18" charset="0"/>
              </a:rPr>
              <a:t>Waykar</a:t>
            </a:r>
            <a:endParaRPr lang="en-US" sz="2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0D37BB2-BCD0-EDED-0C42-31CF03C115E8}"/>
              </a:ext>
            </a:extLst>
          </p:cNvPr>
          <p:cNvSpPr txBox="1"/>
          <p:nvPr/>
        </p:nvSpPr>
        <p:spPr>
          <a:xfrm>
            <a:off x="7739415" y="5517407"/>
            <a:ext cx="4045267"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		Present By </a:t>
            </a:r>
          </a:p>
          <a:p>
            <a:pPr algn="ctr"/>
            <a:r>
              <a:rPr lang="en-US" sz="2800" b="1" dirty="0">
                <a:latin typeface="Times New Roman" panose="02020603050405020304" pitchFamily="18" charset="0"/>
                <a:cs typeface="Times New Roman" panose="02020603050405020304" pitchFamily="18" charset="0"/>
              </a:rPr>
              <a:t>Vaibhav P Adikane</a:t>
            </a:r>
          </a:p>
        </p:txBody>
      </p:sp>
    </p:spTree>
    <p:extLst>
      <p:ext uri="{BB962C8B-B14F-4D97-AF65-F5344CB8AC3E}">
        <p14:creationId xmlns:p14="http://schemas.microsoft.com/office/powerpoint/2010/main" val="2534757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CFEDD3-7096-EED5-5800-2E2D1E4FC09A}"/>
              </a:ext>
            </a:extLst>
          </p:cNvPr>
          <p:cNvPicPr>
            <a:picLocks noChangeAspect="1"/>
          </p:cNvPicPr>
          <p:nvPr/>
        </p:nvPicPr>
        <p:blipFill>
          <a:blip r:embed="rId2"/>
          <a:stretch>
            <a:fillRect/>
          </a:stretch>
        </p:blipFill>
        <p:spPr>
          <a:xfrm>
            <a:off x="759706" y="855524"/>
            <a:ext cx="11036054" cy="5848706"/>
          </a:xfrm>
          <a:prstGeom prst="rect">
            <a:avLst/>
          </a:prstGeom>
        </p:spPr>
      </p:pic>
      <p:sp>
        <p:nvSpPr>
          <p:cNvPr id="4" name="TextBox 3">
            <a:extLst>
              <a:ext uri="{FF2B5EF4-FFF2-40B4-BE49-F238E27FC236}">
                <a16:creationId xmlns:a16="http://schemas.microsoft.com/office/drawing/2014/main" id="{EEF0D5BC-F732-44FB-A4D9-7FD61BC22072}"/>
              </a:ext>
            </a:extLst>
          </p:cNvPr>
          <p:cNvSpPr txBox="1"/>
          <p:nvPr/>
        </p:nvSpPr>
        <p:spPr>
          <a:xfrm>
            <a:off x="3545840" y="111760"/>
            <a:ext cx="4978400" cy="369332"/>
          </a:xfrm>
          <a:prstGeom prst="rect">
            <a:avLst/>
          </a:prstGeom>
          <a:noFill/>
        </p:spPr>
        <p:txBody>
          <a:bodyPr wrap="square" rtlCol="0">
            <a:spAutoFit/>
          </a:bodyPr>
          <a:lstStyle/>
          <a:p>
            <a:pPr algn="ctr"/>
            <a:r>
              <a:rPr lang="en-US" dirty="0"/>
              <a:t>Website of AICTE</a:t>
            </a:r>
          </a:p>
        </p:txBody>
      </p:sp>
    </p:spTree>
    <p:extLst>
      <p:ext uri="{BB962C8B-B14F-4D97-AF65-F5344CB8AC3E}">
        <p14:creationId xmlns:p14="http://schemas.microsoft.com/office/powerpoint/2010/main" val="519982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6C18C2-1F2D-A77D-FE72-07F277EFCBFD}"/>
              </a:ext>
            </a:extLst>
          </p:cNvPr>
          <p:cNvPicPr>
            <a:picLocks noChangeAspect="1"/>
          </p:cNvPicPr>
          <p:nvPr/>
        </p:nvPicPr>
        <p:blipFill>
          <a:blip r:embed="rId2"/>
          <a:stretch>
            <a:fillRect/>
          </a:stretch>
        </p:blipFill>
        <p:spPr>
          <a:xfrm>
            <a:off x="685964" y="763638"/>
            <a:ext cx="11159613" cy="5920003"/>
          </a:xfrm>
          <a:prstGeom prst="rect">
            <a:avLst/>
          </a:prstGeom>
        </p:spPr>
      </p:pic>
      <p:sp>
        <p:nvSpPr>
          <p:cNvPr id="4" name="TextBox 3">
            <a:extLst>
              <a:ext uri="{FF2B5EF4-FFF2-40B4-BE49-F238E27FC236}">
                <a16:creationId xmlns:a16="http://schemas.microsoft.com/office/drawing/2014/main" id="{9DF6DF93-6EED-97E2-645F-1D1AF0AEAA17}"/>
              </a:ext>
            </a:extLst>
          </p:cNvPr>
          <p:cNvSpPr txBox="1"/>
          <p:nvPr/>
        </p:nvSpPr>
        <p:spPr>
          <a:xfrm>
            <a:off x="2387600" y="0"/>
            <a:ext cx="7650480" cy="369332"/>
          </a:xfrm>
          <a:prstGeom prst="rect">
            <a:avLst/>
          </a:prstGeom>
          <a:noFill/>
        </p:spPr>
        <p:txBody>
          <a:bodyPr wrap="square" rtlCol="0">
            <a:spAutoFit/>
          </a:bodyPr>
          <a:lstStyle/>
          <a:p>
            <a:pPr algn="ctr"/>
            <a:r>
              <a:rPr lang="en-US" dirty="0"/>
              <a:t>Finding data by category(Education)</a:t>
            </a:r>
          </a:p>
        </p:txBody>
      </p:sp>
    </p:spTree>
    <p:extLst>
      <p:ext uri="{BB962C8B-B14F-4D97-AF65-F5344CB8AC3E}">
        <p14:creationId xmlns:p14="http://schemas.microsoft.com/office/powerpoint/2010/main" val="2176207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81D3AD-54AA-0526-64EB-3BD77C46F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740" y="1362710"/>
            <a:ext cx="9525000" cy="4762500"/>
          </a:xfrm>
          <a:prstGeom prst="rect">
            <a:avLst/>
          </a:prstGeom>
        </p:spPr>
      </p:pic>
      <p:sp>
        <p:nvSpPr>
          <p:cNvPr id="5" name="TextBox 4">
            <a:extLst>
              <a:ext uri="{FF2B5EF4-FFF2-40B4-BE49-F238E27FC236}">
                <a16:creationId xmlns:a16="http://schemas.microsoft.com/office/drawing/2014/main" id="{CEBD3F40-618E-73B8-F201-41EBC0A8BDB0}"/>
              </a:ext>
            </a:extLst>
          </p:cNvPr>
          <p:cNvSpPr txBox="1"/>
          <p:nvPr/>
        </p:nvSpPr>
        <p:spPr>
          <a:xfrm>
            <a:off x="2783840" y="274320"/>
            <a:ext cx="6278880" cy="369332"/>
          </a:xfrm>
          <a:prstGeom prst="rect">
            <a:avLst/>
          </a:prstGeom>
          <a:noFill/>
        </p:spPr>
        <p:txBody>
          <a:bodyPr wrap="square" rtlCol="0">
            <a:spAutoFit/>
          </a:bodyPr>
          <a:lstStyle/>
          <a:p>
            <a:r>
              <a:rPr lang="en-US" dirty="0"/>
              <a:t>This is Part of Feature List ( off data )</a:t>
            </a:r>
          </a:p>
        </p:txBody>
      </p:sp>
    </p:spTree>
    <p:extLst>
      <p:ext uri="{BB962C8B-B14F-4D97-AF65-F5344CB8AC3E}">
        <p14:creationId xmlns:p14="http://schemas.microsoft.com/office/powerpoint/2010/main" val="2701392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CFC2C3C-6FF3-DB59-ECD7-729CC3554FF5}"/>
              </a:ext>
            </a:extLst>
          </p:cNvPr>
          <p:cNvGrpSpPr/>
          <p:nvPr/>
        </p:nvGrpSpPr>
        <p:grpSpPr>
          <a:xfrm>
            <a:off x="191729" y="994281"/>
            <a:ext cx="12278275" cy="5024682"/>
            <a:chOff x="191729" y="994281"/>
            <a:chExt cx="13993760" cy="5024682"/>
          </a:xfrm>
        </p:grpSpPr>
        <p:grpSp>
          <p:nvGrpSpPr>
            <p:cNvPr id="22" name="Group 21">
              <a:extLst>
                <a:ext uri="{FF2B5EF4-FFF2-40B4-BE49-F238E27FC236}">
                  <a16:creationId xmlns:a16="http://schemas.microsoft.com/office/drawing/2014/main" id="{0EA79B53-F8FC-D648-EFE0-9B1E37208194}"/>
                </a:ext>
              </a:extLst>
            </p:cNvPr>
            <p:cNvGrpSpPr/>
            <p:nvPr/>
          </p:nvGrpSpPr>
          <p:grpSpPr>
            <a:xfrm>
              <a:off x="191729" y="994281"/>
              <a:ext cx="10825316" cy="4869437"/>
              <a:chOff x="683342" y="887998"/>
              <a:chExt cx="10825316" cy="4869437"/>
            </a:xfrm>
          </p:grpSpPr>
          <p:pic>
            <p:nvPicPr>
              <p:cNvPr id="3" name="Picture 2">
                <a:extLst>
                  <a:ext uri="{FF2B5EF4-FFF2-40B4-BE49-F238E27FC236}">
                    <a16:creationId xmlns:a16="http://schemas.microsoft.com/office/drawing/2014/main" id="{A98C71B2-84F1-7530-FBD9-F3921C4F715E}"/>
                  </a:ext>
                </a:extLst>
              </p:cNvPr>
              <p:cNvPicPr>
                <a:picLocks noChangeAspect="1"/>
              </p:cNvPicPr>
              <p:nvPr/>
            </p:nvPicPr>
            <p:blipFill rotWithShape="1">
              <a:blip r:embed="rId2">
                <a:extLst>
                  <a:ext uri="{28A0092B-C50C-407E-A947-70E740481C1C}">
                    <a14:useLocalDpi xmlns:a14="http://schemas.microsoft.com/office/drawing/2010/main" val="0"/>
                  </a:ext>
                </a:extLst>
              </a:blip>
              <a:srcRect t="32259" r="11209"/>
              <a:stretch/>
            </p:blipFill>
            <p:spPr>
              <a:xfrm>
                <a:off x="683342" y="1787240"/>
                <a:ext cx="10825316" cy="3970195"/>
              </a:xfrm>
              <a:prstGeom prst="rect">
                <a:avLst/>
              </a:prstGeom>
            </p:spPr>
          </p:pic>
          <p:sp>
            <p:nvSpPr>
              <p:cNvPr id="6" name="Rectangle 5">
                <a:extLst>
                  <a:ext uri="{FF2B5EF4-FFF2-40B4-BE49-F238E27FC236}">
                    <a16:creationId xmlns:a16="http://schemas.microsoft.com/office/drawing/2014/main" id="{A3DE9FD8-B5DB-BE1E-F12A-955656420E7D}"/>
                  </a:ext>
                </a:extLst>
              </p:cNvPr>
              <p:cNvSpPr/>
              <p:nvPr/>
            </p:nvSpPr>
            <p:spPr>
              <a:xfrm>
                <a:off x="894735" y="2477729"/>
                <a:ext cx="10432026" cy="113071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9CF257C-AB3C-9FEE-4600-0E9012D74120}"/>
                  </a:ext>
                </a:extLst>
              </p:cNvPr>
              <p:cNvSpPr/>
              <p:nvPr/>
            </p:nvSpPr>
            <p:spPr>
              <a:xfrm>
                <a:off x="1140542" y="3696929"/>
                <a:ext cx="10186219" cy="140601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Connector: Elbow 9">
                <a:extLst>
                  <a:ext uri="{FF2B5EF4-FFF2-40B4-BE49-F238E27FC236}">
                    <a16:creationId xmlns:a16="http://schemas.microsoft.com/office/drawing/2014/main" id="{DA7C640E-51A1-7DD6-9FAA-C1CCB31DDCBE}"/>
                  </a:ext>
                </a:extLst>
              </p:cNvPr>
              <p:cNvCxnSpPr>
                <a:cxnSpLocks/>
              </p:cNvCxnSpPr>
              <p:nvPr/>
            </p:nvCxnSpPr>
            <p:spPr>
              <a:xfrm flipV="1">
                <a:off x="4837471" y="1081548"/>
                <a:ext cx="2536723" cy="1582994"/>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914957D6-F0FE-2F9C-F22D-E8C21A681CC3}"/>
                  </a:ext>
                </a:extLst>
              </p:cNvPr>
              <p:cNvCxnSpPr>
                <a:cxnSpLocks/>
              </p:cNvCxnSpPr>
              <p:nvPr/>
            </p:nvCxnSpPr>
            <p:spPr>
              <a:xfrm>
                <a:off x="3397045" y="4781260"/>
                <a:ext cx="2384323" cy="754301"/>
              </a:xfrm>
              <a:prstGeom prst="curvedConnector3">
                <a:avLst>
                  <a:gd name="adj1" fmla="val 38866"/>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BC17914-B68D-B86F-0E1A-5E9B8D6D4672}"/>
                  </a:ext>
                </a:extLst>
              </p:cNvPr>
              <p:cNvSpPr txBox="1"/>
              <p:nvPr/>
            </p:nvSpPr>
            <p:spPr>
              <a:xfrm>
                <a:off x="7374194" y="887998"/>
                <a:ext cx="2536723" cy="369332"/>
              </a:xfrm>
              <a:prstGeom prst="rect">
                <a:avLst/>
              </a:prstGeom>
              <a:noFill/>
            </p:spPr>
            <p:txBody>
              <a:bodyPr wrap="square" rtlCol="0">
                <a:spAutoFit/>
              </a:bodyPr>
              <a:lstStyle/>
              <a:p>
                <a:r>
                  <a:rPr lang="en-US" dirty="0">
                    <a:solidFill>
                      <a:schemeClr val="accent3">
                        <a:lumMod val="75000"/>
                      </a:schemeClr>
                    </a:solidFill>
                    <a:highlight>
                      <a:srgbClr val="00FFFF"/>
                    </a:highlight>
                  </a:rPr>
                  <a:t>Data Variables</a:t>
                </a:r>
              </a:p>
            </p:txBody>
          </p:sp>
          <p:sp>
            <p:nvSpPr>
              <p:cNvPr id="21" name="TextBox 20">
                <a:extLst>
                  <a:ext uri="{FF2B5EF4-FFF2-40B4-BE49-F238E27FC236}">
                    <a16:creationId xmlns:a16="http://schemas.microsoft.com/office/drawing/2014/main" id="{D3FFC104-CDF7-1806-EA7B-987C9EAD22D1}"/>
                  </a:ext>
                </a:extLst>
              </p:cNvPr>
              <p:cNvSpPr txBox="1"/>
              <p:nvPr/>
            </p:nvSpPr>
            <p:spPr>
              <a:xfrm>
                <a:off x="5781368" y="5315322"/>
                <a:ext cx="2536723" cy="369332"/>
              </a:xfrm>
              <a:prstGeom prst="rect">
                <a:avLst/>
              </a:prstGeom>
              <a:noFill/>
            </p:spPr>
            <p:txBody>
              <a:bodyPr wrap="square" rtlCol="0">
                <a:spAutoFit/>
              </a:bodyPr>
              <a:lstStyle/>
              <a:p>
                <a:r>
                  <a:rPr lang="en-US" dirty="0">
                    <a:solidFill>
                      <a:schemeClr val="accent3">
                        <a:lumMod val="75000"/>
                      </a:schemeClr>
                    </a:solidFill>
                    <a:highlight>
                      <a:srgbClr val="00FFFF"/>
                    </a:highlight>
                  </a:rPr>
                  <a:t>On Data Set</a:t>
                </a:r>
              </a:p>
            </p:txBody>
          </p:sp>
        </p:grpSp>
        <p:sp>
          <p:nvSpPr>
            <p:cNvPr id="23" name="Right Brace 22">
              <a:extLst>
                <a:ext uri="{FF2B5EF4-FFF2-40B4-BE49-F238E27FC236}">
                  <a16:creationId xmlns:a16="http://schemas.microsoft.com/office/drawing/2014/main" id="{5A79B4AF-195A-C83F-B282-014A3A3E3371}"/>
                </a:ext>
              </a:extLst>
            </p:cNvPr>
            <p:cNvSpPr/>
            <p:nvPr/>
          </p:nvSpPr>
          <p:spPr>
            <a:xfrm>
              <a:off x="10051025" y="1758462"/>
              <a:ext cx="1568246" cy="4260501"/>
            </a:xfrm>
            <a:prstGeom prst="rightBrace">
              <a:avLst>
                <a:gd name="adj1" fmla="val 73716"/>
                <a:gd name="adj2" fmla="val 50548"/>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TextBox 23">
              <a:extLst>
                <a:ext uri="{FF2B5EF4-FFF2-40B4-BE49-F238E27FC236}">
                  <a16:creationId xmlns:a16="http://schemas.microsoft.com/office/drawing/2014/main" id="{94FC3AF9-5324-18CF-2377-902054BB817D}"/>
                </a:ext>
              </a:extLst>
            </p:cNvPr>
            <p:cNvSpPr txBox="1"/>
            <p:nvPr/>
          </p:nvSpPr>
          <p:spPr>
            <a:xfrm>
              <a:off x="11648766" y="3714722"/>
              <a:ext cx="2536723" cy="369332"/>
            </a:xfrm>
            <a:prstGeom prst="rect">
              <a:avLst/>
            </a:prstGeom>
            <a:noFill/>
          </p:spPr>
          <p:txBody>
            <a:bodyPr wrap="square" rtlCol="0">
              <a:spAutoFit/>
            </a:bodyPr>
            <a:lstStyle/>
            <a:p>
              <a:r>
                <a:rPr lang="en-US" dirty="0">
                  <a:solidFill>
                    <a:schemeClr val="accent3">
                      <a:lumMod val="75000"/>
                    </a:schemeClr>
                  </a:solidFill>
                  <a:highlight>
                    <a:srgbClr val="00FFFF"/>
                  </a:highlight>
                </a:rPr>
                <a:t>Master Table</a:t>
              </a:r>
            </a:p>
          </p:txBody>
        </p:sp>
      </p:grpSp>
      <p:sp>
        <p:nvSpPr>
          <p:cNvPr id="26" name="TextBox 25">
            <a:extLst>
              <a:ext uri="{FF2B5EF4-FFF2-40B4-BE49-F238E27FC236}">
                <a16:creationId xmlns:a16="http://schemas.microsoft.com/office/drawing/2014/main" id="{AD5D9693-CB0A-8A75-34A9-C69E58BBDE0C}"/>
              </a:ext>
            </a:extLst>
          </p:cNvPr>
          <p:cNvSpPr txBox="1"/>
          <p:nvPr/>
        </p:nvSpPr>
        <p:spPr>
          <a:xfrm>
            <a:off x="2397760" y="91440"/>
            <a:ext cx="6797040" cy="369332"/>
          </a:xfrm>
          <a:prstGeom prst="rect">
            <a:avLst/>
          </a:prstGeom>
          <a:noFill/>
        </p:spPr>
        <p:txBody>
          <a:bodyPr wrap="square" rtlCol="0">
            <a:spAutoFit/>
          </a:bodyPr>
          <a:lstStyle/>
          <a:p>
            <a:pPr algn="ctr"/>
            <a:r>
              <a:rPr lang="en-US" dirty="0"/>
              <a:t>Feature List ( On data Set)</a:t>
            </a:r>
          </a:p>
        </p:txBody>
      </p:sp>
    </p:spTree>
    <p:extLst>
      <p:ext uri="{BB962C8B-B14F-4D97-AF65-F5344CB8AC3E}">
        <p14:creationId xmlns:p14="http://schemas.microsoft.com/office/powerpoint/2010/main" val="3399304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C459A4-CA21-658C-DD46-7BBAC2291873}"/>
              </a:ext>
            </a:extLst>
          </p:cNvPr>
          <p:cNvPicPr>
            <a:picLocks noChangeAspect="1"/>
          </p:cNvPicPr>
          <p:nvPr/>
        </p:nvPicPr>
        <p:blipFill>
          <a:blip r:embed="rId2"/>
          <a:stretch>
            <a:fillRect/>
          </a:stretch>
        </p:blipFill>
        <p:spPr>
          <a:xfrm>
            <a:off x="716280" y="771405"/>
            <a:ext cx="11211560" cy="5935875"/>
          </a:xfrm>
          <a:prstGeom prst="rect">
            <a:avLst/>
          </a:prstGeom>
        </p:spPr>
      </p:pic>
      <p:sp>
        <p:nvSpPr>
          <p:cNvPr id="4" name="TextBox 3">
            <a:extLst>
              <a:ext uri="{FF2B5EF4-FFF2-40B4-BE49-F238E27FC236}">
                <a16:creationId xmlns:a16="http://schemas.microsoft.com/office/drawing/2014/main" id="{46CAEEDB-D931-8892-2C68-D4F1A74A60B8}"/>
              </a:ext>
            </a:extLst>
          </p:cNvPr>
          <p:cNvSpPr txBox="1"/>
          <p:nvPr/>
        </p:nvSpPr>
        <p:spPr>
          <a:xfrm>
            <a:off x="2377440" y="71120"/>
            <a:ext cx="6736080" cy="369332"/>
          </a:xfrm>
          <a:prstGeom prst="rect">
            <a:avLst/>
          </a:prstGeom>
          <a:noFill/>
        </p:spPr>
        <p:txBody>
          <a:bodyPr wrap="square" rtlCol="0">
            <a:spAutoFit/>
          </a:bodyPr>
          <a:lstStyle/>
          <a:p>
            <a:pPr algn="ctr"/>
            <a:r>
              <a:rPr lang="en-US" dirty="0"/>
              <a:t>Interface of Jupyter Notebook</a:t>
            </a:r>
          </a:p>
        </p:txBody>
      </p:sp>
    </p:spTree>
    <p:extLst>
      <p:ext uri="{BB962C8B-B14F-4D97-AF65-F5344CB8AC3E}">
        <p14:creationId xmlns:p14="http://schemas.microsoft.com/office/powerpoint/2010/main" val="211745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86E59C-3577-34D3-20F2-EF5E176FD7F1}"/>
              </a:ext>
            </a:extLst>
          </p:cNvPr>
          <p:cNvPicPr>
            <a:picLocks noChangeAspect="1"/>
          </p:cNvPicPr>
          <p:nvPr/>
        </p:nvPicPr>
        <p:blipFill rotWithShape="1">
          <a:blip r:embed="rId2"/>
          <a:srcRect l="18265"/>
          <a:stretch/>
        </p:blipFill>
        <p:spPr>
          <a:xfrm>
            <a:off x="1779639" y="708761"/>
            <a:ext cx="5100090" cy="1400370"/>
          </a:xfrm>
          <a:prstGeom prst="rect">
            <a:avLst/>
          </a:prstGeom>
        </p:spPr>
      </p:pic>
      <p:sp>
        <p:nvSpPr>
          <p:cNvPr id="4" name="TextBox 3">
            <a:extLst>
              <a:ext uri="{FF2B5EF4-FFF2-40B4-BE49-F238E27FC236}">
                <a16:creationId xmlns:a16="http://schemas.microsoft.com/office/drawing/2014/main" id="{86232626-4052-B3FC-5DF3-3B30041D058B}"/>
              </a:ext>
            </a:extLst>
          </p:cNvPr>
          <p:cNvSpPr txBox="1"/>
          <p:nvPr/>
        </p:nvSpPr>
        <p:spPr>
          <a:xfrm>
            <a:off x="8117839" y="1039614"/>
            <a:ext cx="2692401" cy="369332"/>
          </a:xfrm>
          <a:prstGeom prst="rect">
            <a:avLst/>
          </a:prstGeom>
          <a:noFill/>
        </p:spPr>
        <p:txBody>
          <a:bodyPr wrap="square" rtlCol="0">
            <a:spAutoFit/>
          </a:bodyPr>
          <a:lstStyle/>
          <a:p>
            <a:r>
              <a:rPr lang="en-US" dirty="0"/>
              <a:t>Import Libraries</a:t>
            </a:r>
          </a:p>
        </p:txBody>
      </p:sp>
      <p:pic>
        <p:nvPicPr>
          <p:cNvPr id="8" name="Picture 7">
            <a:extLst>
              <a:ext uri="{FF2B5EF4-FFF2-40B4-BE49-F238E27FC236}">
                <a16:creationId xmlns:a16="http://schemas.microsoft.com/office/drawing/2014/main" id="{B59149A7-8AEC-798F-CF78-05D94A33B419}"/>
              </a:ext>
            </a:extLst>
          </p:cNvPr>
          <p:cNvPicPr>
            <a:picLocks noChangeAspect="1"/>
          </p:cNvPicPr>
          <p:nvPr/>
        </p:nvPicPr>
        <p:blipFill rotWithShape="1">
          <a:blip r:embed="rId3"/>
          <a:srcRect l="7887"/>
          <a:stretch/>
        </p:blipFill>
        <p:spPr>
          <a:xfrm>
            <a:off x="354847" y="2447005"/>
            <a:ext cx="9966960" cy="4320086"/>
          </a:xfrm>
          <a:prstGeom prst="rect">
            <a:avLst/>
          </a:prstGeom>
        </p:spPr>
      </p:pic>
      <p:sp>
        <p:nvSpPr>
          <p:cNvPr id="9" name="TextBox 8">
            <a:extLst>
              <a:ext uri="{FF2B5EF4-FFF2-40B4-BE49-F238E27FC236}">
                <a16:creationId xmlns:a16="http://schemas.microsoft.com/office/drawing/2014/main" id="{49D8C75B-E25F-298A-5631-E4E0714C0A22}"/>
              </a:ext>
            </a:extLst>
          </p:cNvPr>
          <p:cNvSpPr txBox="1"/>
          <p:nvPr/>
        </p:nvSpPr>
        <p:spPr>
          <a:xfrm>
            <a:off x="10546080" y="3200400"/>
            <a:ext cx="1534160" cy="923330"/>
          </a:xfrm>
          <a:prstGeom prst="rect">
            <a:avLst/>
          </a:prstGeom>
          <a:noFill/>
        </p:spPr>
        <p:txBody>
          <a:bodyPr wrap="square" rtlCol="0">
            <a:spAutoFit/>
          </a:bodyPr>
          <a:lstStyle/>
          <a:p>
            <a:r>
              <a:rPr lang="en-US" dirty="0"/>
              <a:t>Load</a:t>
            </a:r>
          </a:p>
          <a:p>
            <a:endParaRPr lang="en-US" dirty="0"/>
          </a:p>
          <a:p>
            <a:r>
              <a:rPr lang="en-US" dirty="0"/>
              <a:t>Dataset</a:t>
            </a:r>
          </a:p>
        </p:txBody>
      </p:sp>
    </p:spTree>
    <p:extLst>
      <p:ext uri="{BB962C8B-B14F-4D97-AF65-F5344CB8AC3E}">
        <p14:creationId xmlns:p14="http://schemas.microsoft.com/office/powerpoint/2010/main" val="1205689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1F9D42-BBA1-5A8A-EFD3-51B8147882EA}"/>
              </a:ext>
            </a:extLst>
          </p:cNvPr>
          <p:cNvPicPr>
            <a:picLocks noChangeAspect="1"/>
          </p:cNvPicPr>
          <p:nvPr/>
        </p:nvPicPr>
        <p:blipFill>
          <a:blip r:embed="rId2"/>
          <a:stretch>
            <a:fillRect/>
          </a:stretch>
        </p:blipFill>
        <p:spPr>
          <a:xfrm>
            <a:off x="315398" y="416560"/>
            <a:ext cx="7954842" cy="3230879"/>
          </a:xfrm>
          <a:prstGeom prst="rect">
            <a:avLst/>
          </a:prstGeom>
        </p:spPr>
      </p:pic>
      <p:pic>
        <p:nvPicPr>
          <p:cNvPr id="5" name="Picture 4">
            <a:extLst>
              <a:ext uri="{FF2B5EF4-FFF2-40B4-BE49-F238E27FC236}">
                <a16:creationId xmlns:a16="http://schemas.microsoft.com/office/drawing/2014/main" id="{CCF60B48-A7FA-F198-F93F-68692AD131B5}"/>
              </a:ext>
            </a:extLst>
          </p:cNvPr>
          <p:cNvPicPr>
            <a:picLocks noChangeAspect="1"/>
          </p:cNvPicPr>
          <p:nvPr/>
        </p:nvPicPr>
        <p:blipFill>
          <a:blip r:embed="rId3"/>
          <a:stretch>
            <a:fillRect/>
          </a:stretch>
        </p:blipFill>
        <p:spPr>
          <a:xfrm>
            <a:off x="2340589" y="3769359"/>
            <a:ext cx="4100851" cy="2926081"/>
          </a:xfrm>
          <a:prstGeom prst="rect">
            <a:avLst/>
          </a:prstGeom>
        </p:spPr>
      </p:pic>
      <p:sp>
        <p:nvSpPr>
          <p:cNvPr id="6" name="TextBox 5">
            <a:extLst>
              <a:ext uri="{FF2B5EF4-FFF2-40B4-BE49-F238E27FC236}">
                <a16:creationId xmlns:a16="http://schemas.microsoft.com/office/drawing/2014/main" id="{98179A53-D805-02F6-5A35-240009A17FE0}"/>
              </a:ext>
            </a:extLst>
          </p:cNvPr>
          <p:cNvSpPr txBox="1"/>
          <p:nvPr/>
        </p:nvSpPr>
        <p:spPr>
          <a:xfrm>
            <a:off x="8910320" y="1662667"/>
            <a:ext cx="3362960" cy="369332"/>
          </a:xfrm>
          <a:prstGeom prst="rect">
            <a:avLst/>
          </a:prstGeom>
          <a:noFill/>
        </p:spPr>
        <p:txBody>
          <a:bodyPr wrap="square" rtlCol="0">
            <a:spAutoFit/>
          </a:bodyPr>
          <a:lstStyle/>
          <a:p>
            <a:r>
              <a:rPr lang="en-US" dirty="0"/>
              <a:t>Check null Values</a:t>
            </a:r>
          </a:p>
        </p:txBody>
      </p:sp>
      <p:sp>
        <p:nvSpPr>
          <p:cNvPr id="7" name="TextBox 6">
            <a:extLst>
              <a:ext uri="{FF2B5EF4-FFF2-40B4-BE49-F238E27FC236}">
                <a16:creationId xmlns:a16="http://schemas.microsoft.com/office/drawing/2014/main" id="{DCFAE293-2FAA-2838-2A8D-346FEE304F50}"/>
              </a:ext>
            </a:extLst>
          </p:cNvPr>
          <p:cNvSpPr txBox="1"/>
          <p:nvPr/>
        </p:nvSpPr>
        <p:spPr>
          <a:xfrm>
            <a:off x="8498840" y="4852907"/>
            <a:ext cx="3677920" cy="369332"/>
          </a:xfrm>
          <a:prstGeom prst="rect">
            <a:avLst/>
          </a:prstGeom>
          <a:noFill/>
        </p:spPr>
        <p:txBody>
          <a:bodyPr wrap="square" rtlCol="0">
            <a:spAutoFit/>
          </a:bodyPr>
          <a:lstStyle/>
          <a:p>
            <a:r>
              <a:rPr lang="en-US" dirty="0"/>
              <a:t>Check duplicate's in data</a:t>
            </a:r>
          </a:p>
        </p:txBody>
      </p:sp>
    </p:spTree>
    <p:extLst>
      <p:ext uri="{BB962C8B-B14F-4D97-AF65-F5344CB8AC3E}">
        <p14:creationId xmlns:p14="http://schemas.microsoft.com/office/powerpoint/2010/main" val="2629981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5B5611-E2E4-D3BA-A4E8-589DC2693C2D}"/>
              </a:ext>
            </a:extLst>
          </p:cNvPr>
          <p:cNvPicPr>
            <a:picLocks noChangeAspect="1"/>
          </p:cNvPicPr>
          <p:nvPr/>
        </p:nvPicPr>
        <p:blipFill>
          <a:blip r:embed="rId2"/>
          <a:stretch>
            <a:fillRect/>
          </a:stretch>
        </p:blipFill>
        <p:spPr>
          <a:xfrm>
            <a:off x="263601" y="589936"/>
            <a:ext cx="5716973" cy="6150077"/>
          </a:xfrm>
          <a:prstGeom prst="rect">
            <a:avLst/>
          </a:prstGeom>
        </p:spPr>
      </p:pic>
      <p:pic>
        <p:nvPicPr>
          <p:cNvPr id="5" name="Picture 4">
            <a:extLst>
              <a:ext uri="{FF2B5EF4-FFF2-40B4-BE49-F238E27FC236}">
                <a16:creationId xmlns:a16="http://schemas.microsoft.com/office/drawing/2014/main" id="{EC75F5B3-83AF-4AC1-4CC4-84DFB67A4BB3}"/>
              </a:ext>
            </a:extLst>
          </p:cNvPr>
          <p:cNvPicPr>
            <a:picLocks noChangeAspect="1"/>
          </p:cNvPicPr>
          <p:nvPr/>
        </p:nvPicPr>
        <p:blipFill>
          <a:blip r:embed="rId3"/>
          <a:stretch>
            <a:fillRect/>
          </a:stretch>
        </p:blipFill>
        <p:spPr>
          <a:xfrm>
            <a:off x="6295103" y="766916"/>
            <a:ext cx="5727290" cy="5973096"/>
          </a:xfrm>
          <a:prstGeom prst="rect">
            <a:avLst/>
          </a:prstGeom>
        </p:spPr>
      </p:pic>
      <p:sp>
        <p:nvSpPr>
          <p:cNvPr id="6" name="TextBox 5">
            <a:extLst>
              <a:ext uri="{FF2B5EF4-FFF2-40B4-BE49-F238E27FC236}">
                <a16:creationId xmlns:a16="http://schemas.microsoft.com/office/drawing/2014/main" id="{BDB15250-A05A-E01D-4EB9-51BD6A951F17}"/>
              </a:ext>
            </a:extLst>
          </p:cNvPr>
          <p:cNvSpPr txBox="1"/>
          <p:nvPr/>
        </p:nvSpPr>
        <p:spPr>
          <a:xfrm>
            <a:off x="2458065" y="78658"/>
            <a:ext cx="6784258" cy="369332"/>
          </a:xfrm>
          <a:prstGeom prst="rect">
            <a:avLst/>
          </a:prstGeom>
          <a:noFill/>
        </p:spPr>
        <p:txBody>
          <a:bodyPr wrap="square" rtlCol="0">
            <a:spAutoFit/>
          </a:bodyPr>
          <a:lstStyle/>
          <a:p>
            <a:r>
              <a:rPr lang="en-US" dirty="0"/>
              <a:t>Data visualization by different category</a:t>
            </a:r>
          </a:p>
        </p:txBody>
      </p:sp>
    </p:spTree>
    <p:extLst>
      <p:ext uri="{BB962C8B-B14F-4D97-AF65-F5344CB8AC3E}">
        <p14:creationId xmlns:p14="http://schemas.microsoft.com/office/powerpoint/2010/main" val="1014890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8E6723-9BE2-AB3A-57B9-4977652267B2}"/>
              </a:ext>
            </a:extLst>
          </p:cNvPr>
          <p:cNvPicPr>
            <a:picLocks noChangeAspect="1"/>
          </p:cNvPicPr>
          <p:nvPr/>
        </p:nvPicPr>
        <p:blipFill>
          <a:blip r:embed="rId2"/>
          <a:stretch>
            <a:fillRect/>
          </a:stretch>
        </p:blipFill>
        <p:spPr>
          <a:xfrm>
            <a:off x="274356" y="1071716"/>
            <a:ext cx="5723321" cy="5697792"/>
          </a:xfrm>
          <a:prstGeom prst="rect">
            <a:avLst/>
          </a:prstGeom>
        </p:spPr>
      </p:pic>
      <p:pic>
        <p:nvPicPr>
          <p:cNvPr id="5" name="Picture 4">
            <a:extLst>
              <a:ext uri="{FF2B5EF4-FFF2-40B4-BE49-F238E27FC236}">
                <a16:creationId xmlns:a16="http://schemas.microsoft.com/office/drawing/2014/main" id="{EFC1B642-477D-89A4-9D54-4B51274C2676}"/>
              </a:ext>
            </a:extLst>
          </p:cNvPr>
          <p:cNvPicPr>
            <a:picLocks noChangeAspect="1"/>
          </p:cNvPicPr>
          <p:nvPr/>
        </p:nvPicPr>
        <p:blipFill>
          <a:blip r:embed="rId3"/>
          <a:stretch>
            <a:fillRect/>
          </a:stretch>
        </p:blipFill>
        <p:spPr>
          <a:xfrm>
            <a:off x="6198879" y="1071717"/>
            <a:ext cx="5956543" cy="5619134"/>
          </a:xfrm>
          <a:prstGeom prst="rect">
            <a:avLst/>
          </a:prstGeom>
        </p:spPr>
      </p:pic>
      <p:sp>
        <p:nvSpPr>
          <p:cNvPr id="6" name="TextBox 5">
            <a:extLst>
              <a:ext uri="{FF2B5EF4-FFF2-40B4-BE49-F238E27FC236}">
                <a16:creationId xmlns:a16="http://schemas.microsoft.com/office/drawing/2014/main" id="{40266059-F41B-951E-B2E8-D974F34DA700}"/>
              </a:ext>
            </a:extLst>
          </p:cNvPr>
          <p:cNvSpPr txBox="1"/>
          <p:nvPr/>
        </p:nvSpPr>
        <p:spPr>
          <a:xfrm>
            <a:off x="1479754" y="403122"/>
            <a:ext cx="10176387" cy="646331"/>
          </a:xfrm>
          <a:prstGeom prst="rect">
            <a:avLst/>
          </a:prstGeom>
          <a:noFill/>
        </p:spPr>
        <p:txBody>
          <a:bodyPr wrap="square" rtlCol="0">
            <a:spAutoFit/>
          </a:bodyPr>
          <a:lstStyle/>
          <a:p>
            <a:r>
              <a:rPr lang="en-US" dirty="0"/>
              <a:t>Data Load by categories</a:t>
            </a:r>
          </a:p>
          <a:p>
            <a:endParaRPr lang="en-US" dirty="0"/>
          </a:p>
        </p:txBody>
      </p:sp>
    </p:spTree>
    <p:extLst>
      <p:ext uri="{BB962C8B-B14F-4D97-AF65-F5344CB8AC3E}">
        <p14:creationId xmlns:p14="http://schemas.microsoft.com/office/powerpoint/2010/main" val="1253528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E56B4C-0021-7126-3731-A60840FB0DFD}"/>
              </a:ext>
            </a:extLst>
          </p:cNvPr>
          <p:cNvPicPr>
            <a:picLocks noChangeAspect="1"/>
          </p:cNvPicPr>
          <p:nvPr/>
        </p:nvPicPr>
        <p:blipFill>
          <a:blip r:embed="rId2"/>
          <a:stretch>
            <a:fillRect/>
          </a:stretch>
        </p:blipFill>
        <p:spPr>
          <a:xfrm>
            <a:off x="196452" y="806245"/>
            <a:ext cx="5700155" cy="5933768"/>
          </a:xfrm>
          <a:prstGeom prst="rect">
            <a:avLst/>
          </a:prstGeom>
        </p:spPr>
      </p:pic>
      <p:pic>
        <p:nvPicPr>
          <p:cNvPr id="5" name="Picture 4">
            <a:extLst>
              <a:ext uri="{FF2B5EF4-FFF2-40B4-BE49-F238E27FC236}">
                <a16:creationId xmlns:a16="http://schemas.microsoft.com/office/drawing/2014/main" id="{BD619B5F-CE2C-0A47-1975-05A9292782A6}"/>
              </a:ext>
            </a:extLst>
          </p:cNvPr>
          <p:cNvPicPr>
            <a:picLocks noChangeAspect="1"/>
          </p:cNvPicPr>
          <p:nvPr/>
        </p:nvPicPr>
        <p:blipFill>
          <a:blip r:embed="rId3"/>
          <a:stretch>
            <a:fillRect/>
          </a:stretch>
        </p:blipFill>
        <p:spPr>
          <a:xfrm>
            <a:off x="6095999" y="831708"/>
            <a:ext cx="6045825" cy="5908305"/>
          </a:xfrm>
          <a:prstGeom prst="rect">
            <a:avLst/>
          </a:prstGeom>
        </p:spPr>
      </p:pic>
      <p:sp>
        <p:nvSpPr>
          <p:cNvPr id="6" name="TextBox 5">
            <a:extLst>
              <a:ext uri="{FF2B5EF4-FFF2-40B4-BE49-F238E27FC236}">
                <a16:creationId xmlns:a16="http://schemas.microsoft.com/office/drawing/2014/main" id="{6B022831-2298-90B6-2983-B323EEBCE500}"/>
              </a:ext>
            </a:extLst>
          </p:cNvPr>
          <p:cNvSpPr txBox="1"/>
          <p:nvPr/>
        </p:nvSpPr>
        <p:spPr>
          <a:xfrm>
            <a:off x="1150374" y="127819"/>
            <a:ext cx="10176387" cy="369332"/>
          </a:xfrm>
          <a:prstGeom prst="rect">
            <a:avLst/>
          </a:prstGeom>
          <a:noFill/>
        </p:spPr>
        <p:txBody>
          <a:bodyPr wrap="square" rtlCol="0">
            <a:spAutoFit/>
          </a:bodyPr>
          <a:lstStyle/>
          <a:p>
            <a:r>
              <a:rPr lang="en-US" dirty="0"/>
              <a:t>Data load                                         Bar-plot                                                         scatter plot</a:t>
            </a:r>
          </a:p>
        </p:txBody>
      </p:sp>
    </p:spTree>
    <p:extLst>
      <p:ext uri="{BB962C8B-B14F-4D97-AF65-F5344CB8AC3E}">
        <p14:creationId xmlns:p14="http://schemas.microsoft.com/office/powerpoint/2010/main" val="3262881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E3BC2-D975-32A8-8C65-A03B358FE0E8}"/>
              </a:ext>
            </a:extLst>
          </p:cNvPr>
          <p:cNvSpPr>
            <a:spLocks noGrp="1"/>
          </p:cNvSpPr>
          <p:nvPr>
            <p:ph type="title"/>
          </p:nvPr>
        </p:nvSpPr>
        <p:spPr>
          <a:xfrm>
            <a:off x="1999932" y="619760"/>
            <a:ext cx="8915399" cy="4978400"/>
          </a:xfrm>
        </p:spPr>
        <p:txBody>
          <a:bodyPr>
            <a:noAutofit/>
          </a:bodyPr>
          <a:lstStyle/>
          <a:p>
            <a:r>
              <a:rPr lang="en-US" sz="2000" dirty="0"/>
              <a:t>Exploratory Data Analysis (EDA)</a:t>
            </a:r>
            <a:br>
              <a:rPr lang="en-US" sz="2000" dirty="0"/>
            </a:br>
            <a:br>
              <a:rPr lang="en-US" sz="2000" dirty="0"/>
            </a:br>
            <a:r>
              <a:rPr lang="en-US" sz="2000" dirty="0"/>
              <a:t>• Exploratory Data Analysis (EDA) is analyzing the data using visual</a:t>
            </a:r>
            <a:br>
              <a:rPr lang="en-US" sz="2000" dirty="0"/>
            </a:br>
            <a:r>
              <a:rPr lang="en-US" sz="2000" dirty="0"/>
              <a:t>techniques. It is used to discover trends or patterns or to check assumptions</a:t>
            </a:r>
            <a:br>
              <a:rPr lang="en-US" sz="2000" dirty="0"/>
            </a:br>
            <a:r>
              <a:rPr lang="en-US" sz="2000" dirty="0"/>
              <a:t>with the help of statistical summaries and graphical representations.</a:t>
            </a:r>
            <a:br>
              <a:rPr lang="en-US" sz="2000" dirty="0"/>
            </a:br>
            <a:br>
              <a:rPr lang="en-US" sz="2000" dirty="0"/>
            </a:br>
            <a:r>
              <a:rPr lang="en-US" sz="2000" dirty="0"/>
              <a:t>• Detection of mistakes.</a:t>
            </a:r>
            <a:br>
              <a:rPr lang="en-US" sz="2000" dirty="0"/>
            </a:br>
            <a:br>
              <a:rPr lang="en-US" sz="2000" dirty="0"/>
            </a:br>
            <a:r>
              <a:rPr lang="en-US" sz="2000" dirty="0"/>
              <a:t>• Checking of assumptions.</a:t>
            </a:r>
            <a:br>
              <a:rPr lang="en-US" sz="2000" dirty="0"/>
            </a:br>
            <a:br>
              <a:rPr lang="en-US" sz="2000" dirty="0"/>
            </a:br>
            <a:r>
              <a:rPr lang="en-US" sz="2000" dirty="0"/>
              <a:t>• Preliminary selection of appropriate models.</a:t>
            </a:r>
            <a:br>
              <a:rPr lang="en-US" sz="2000" dirty="0"/>
            </a:br>
            <a:endParaRPr lang="en-US" sz="2000" dirty="0"/>
          </a:p>
        </p:txBody>
      </p:sp>
    </p:spTree>
    <p:extLst>
      <p:ext uri="{BB962C8B-B14F-4D97-AF65-F5344CB8AC3E}">
        <p14:creationId xmlns:p14="http://schemas.microsoft.com/office/powerpoint/2010/main" val="51166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B7D7C-32EF-D5E3-F625-50BC170B13E9}"/>
              </a:ext>
            </a:extLst>
          </p:cNvPr>
          <p:cNvPicPr>
            <a:picLocks noChangeAspect="1"/>
          </p:cNvPicPr>
          <p:nvPr/>
        </p:nvPicPr>
        <p:blipFill>
          <a:blip r:embed="rId2"/>
          <a:stretch>
            <a:fillRect/>
          </a:stretch>
        </p:blipFill>
        <p:spPr>
          <a:xfrm>
            <a:off x="252069" y="1248697"/>
            <a:ext cx="5529299" cy="5529551"/>
          </a:xfrm>
          <a:prstGeom prst="rect">
            <a:avLst/>
          </a:prstGeom>
        </p:spPr>
      </p:pic>
      <p:pic>
        <p:nvPicPr>
          <p:cNvPr id="5" name="Picture 4">
            <a:extLst>
              <a:ext uri="{FF2B5EF4-FFF2-40B4-BE49-F238E27FC236}">
                <a16:creationId xmlns:a16="http://schemas.microsoft.com/office/drawing/2014/main" id="{C6F21C83-74D8-1B2D-5E5D-768937ADA778}"/>
              </a:ext>
            </a:extLst>
          </p:cNvPr>
          <p:cNvPicPr>
            <a:picLocks noChangeAspect="1"/>
          </p:cNvPicPr>
          <p:nvPr/>
        </p:nvPicPr>
        <p:blipFill>
          <a:blip r:embed="rId3"/>
          <a:stretch>
            <a:fillRect/>
          </a:stretch>
        </p:blipFill>
        <p:spPr>
          <a:xfrm>
            <a:off x="5967450" y="1248697"/>
            <a:ext cx="6087674" cy="5529551"/>
          </a:xfrm>
          <a:prstGeom prst="rect">
            <a:avLst/>
          </a:prstGeom>
        </p:spPr>
      </p:pic>
    </p:spTree>
    <p:extLst>
      <p:ext uri="{BB962C8B-B14F-4D97-AF65-F5344CB8AC3E}">
        <p14:creationId xmlns:p14="http://schemas.microsoft.com/office/powerpoint/2010/main" val="114364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251ED-E6FB-2453-529C-27F482B9DD13}"/>
              </a:ext>
            </a:extLst>
          </p:cNvPr>
          <p:cNvPicPr>
            <a:picLocks noChangeAspect="1"/>
          </p:cNvPicPr>
          <p:nvPr/>
        </p:nvPicPr>
        <p:blipFill>
          <a:blip r:embed="rId2"/>
          <a:stretch>
            <a:fillRect/>
          </a:stretch>
        </p:blipFill>
        <p:spPr>
          <a:xfrm>
            <a:off x="1612491" y="698090"/>
            <a:ext cx="8239432" cy="5678129"/>
          </a:xfrm>
          <a:prstGeom prst="rect">
            <a:avLst/>
          </a:prstGeom>
        </p:spPr>
      </p:pic>
    </p:spTree>
    <p:extLst>
      <p:ext uri="{BB962C8B-B14F-4D97-AF65-F5344CB8AC3E}">
        <p14:creationId xmlns:p14="http://schemas.microsoft.com/office/powerpoint/2010/main" val="4124297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903" y="2285999"/>
            <a:ext cx="7498080" cy="1332271"/>
          </a:xfrm>
        </p:spPr>
        <p:txBody>
          <a:bodyPr>
            <a:normAutofit/>
          </a:bodyPr>
          <a:lstStyle/>
          <a:p>
            <a:pPr algn="ctr"/>
            <a:r>
              <a:rPr lang="en-IN" sz="6600" b="1" dirty="0"/>
              <a:t>Thank You</a:t>
            </a:r>
            <a:endParaRPr lang="en-US" sz="66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BE06008-BA68-A0F4-C5E0-79D0E4F11FB0}"/>
              </a:ext>
            </a:extLst>
          </p:cNvPr>
          <p:cNvSpPr txBox="1">
            <a:spLocks/>
          </p:cNvSpPr>
          <p:nvPr/>
        </p:nvSpPr>
        <p:spPr>
          <a:xfrm>
            <a:off x="1729324" y="604884"/>
            <a:ext cx="8911687" cy="5648232"/>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t>Sprints </a:t>
            </a:r>
          </a:p>
          <a:p>
            <a:endParaRPr lang="en-US" sz="2000" dirty="0"/>
          </a:p>
          <a:p>
            <a:pPr marR="0" lvl="0">
              <a:lnSpc>
                <a:spcPct val="107000"/>
              </a:lnSpc>
              <a:spcBef>
                <a:spcPts val="0"/>
              </a:spcBef>
              <a:spcAft>
                <a:spcPts val="800"/>
              </a:spcAft>
              <a:buSzPts val="1000"/>
              <a:tabLst>
                <a:tab pos="457200" algn="l"/>
              </a:tabLst>
            </a:pPr>
            <a:r>
              <a:rPr lang="en-US" sz="2000" dirty="0"/>
              <a:t>Project scope - </a:t>
            </a:r>
            <a:r>
              <a:rPr lang="en-IN" sz="1800" kern="100" dirty="0">
                <a:effectLst/>
                <a:latin typeface="Calibri" panose="020F0502020204030204" pitchFamily="34" charset="0"/>
                <a:ea typeface="Calibri" panose="020F0502020204030204" pitchFamily="34" charset="0"/>
                <a:cs typeface="Mangal" panose="02040503050203030202" pitchFamily="18" charset="0"/>
              </a:rPr>
              <a:t>Researching on the engineering education in Maharashtra</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R="0" lvl="0">
              <a:lnSpc>
                <a:spcPct val="107000"/>
              </a:lnSpc>
              <a:spcBef>
                <a:spcPts val="0"/>
              </a:spcBef>
              <a:spcAft>
                <a:spcPts val="800"/>
              </a:spcAft>
              <a:buSzPts val="1000"/>
              <a:tabLst>
                <a:tab pos="457200" algn="l"/>
              </a:tabLst>
            </a:pPr>
            <a:r>
              <a:rPr lang="en-IN" sz="1800" kern="100" dirty="0">
                <a:effectLst/>
                <a:latin typeface="Calibri" panose="020F0502020204030204" pitchFamily="34" charset="0"/>
                <a:ea typeface="Calibri" panose="020F0502020204030204" pitchFamily="34" charset="0"/>
                <a:cs typeface="Mangal" panose="02040503050203030202" pitchFamily="18" charset="0"/>
              </a:rPr>
              <a:t>				- Project progress flow, user flow, data flow diagrams and features list.</a:t>
            </a:r>
          </a:p>
          <a:p>
            <a:pPr marR="0" lvl="0">
              <a:lnSpc>
                <a:spcPct val="107000"/>
              </a:lnSpc>
              <a:spcBef>
                <a:spcPts val="0"/>
              </a:spcBef>
              <a:spcAft>
                <a:spcPts val="800"/>
              </a:spcAft>
              <a:buSzPts val="1000"/>
              <a:tabLst>
                <a:tab pos="457200" algn="l"/>
              </a:tabLst>
            </a:pP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p>
            <a:pPr marR="0" lvl="0">
              <a:lnSpc>
                <a:spcPct val="107000"/>
              </a:lnSpc>
              <a:spcBef>
                <a:spcPts val="0"/>
              </a:spcBef>
              <a:spcAft>
                <a:spcPts val="800"/>
              </a:spcAft>
              <a:buSzPts val="1000"/>
              <a:tabLst>
                <a:tab pos="457200" algn="l"/>
              </a:tabLst>
            </a:pPr>
            <a:r>
              <a:rPr lang="en-IN" sz="1800" kern="100" dirty="0">
                <a:effectLst/>
                <a:ea typeface="Calibri" panose="020F0502020204030204" pitchFamily="34" charset="0"/>
                <a:cs typeface="Mangal" panose="02040503050203030202" pitchFamily="18" charset="0"/>
              </a:rPr>
              <a:t>Data</a:t>
            </a:r>
            <a:r>
              <a:rPr lang="en-IN" sz="1800" b="1" kern="100" dirty="0">
                <a:effectLst/>
                <a:ea typeface="Calibri" panose="020F0502020204030204" pitchFamily="34" charset="0"/>
                <a:cs typeface="Mangal" panose="02040503050203030202" pitchFamily="18" charset="0"/>
              </a:rPr>
              <a:t> </a:t>
            </a:r>
            <a:r>
              <a:rPr lang="en-IN" sz="1800" kern="100" dirty="0">
                <a:effectLst/>
                <a:ea typeface="Calibri" panose="020F0502020204030204" pitchFamily="34" charset="0"/>
                <a:cs typeface="Mangal" panose="02040503050203030202" pitchFamily="18" charset="0"/>
              </a:rPr>
              <a:t>Collection</a:t>
            </a:r>
            <a:r>
              <a:rPr lang="en-IN" sz="2000" kern="100" dirty="0">
                <a:effectLst/>
                <a:ea typeface="Calibri" panose="020F0502020204030204" pitchFamily="34" charset="0"/>
                <a:cs typeface="Mangal" panose="02040503050203030202" pitchFamily="18" charset="0"/>
              </a:rPr>
              <a:t> - </a:t>
            </a:r>
            <a:r>
              <a:rPr lang="en-IN" sz="1800" kern="100" dirty="0">
                <a:effectLst/>
                <a:latin typeface="Calibri" panose="020F0502020204030204" pitchFamily="34" charset="0"/>
                <a:ea typeface="Calibri" panose="020F0502020204030204" pitchFamily="34" charset="0"/>
                <a:cs typeface="Mangal" panose="02040503050203030202" pitchFamily="18" charset="0"/>
              </a:rPr>
              <a:t>Identify data sources including government databases, college websites, 				   and surveys.</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R="0" lvl="0">
              <a:lnSpc>
                <a:spcPct val="107000"/>
              </a:lnSpc>
              <a:spcBef>
                <a:spcPts val="0"/>
              </a:spcBef>
              <a:spcAft>
                <a:spcPts val="800"/>
              </a:spcAft>
              <a:buSzPts val="1000"/>
              <a:tabLst>
                <a:tab pos="457200" algn="l"/>
              </a:tabLst>
            </a:pPr>
            <a:r>
              <a:rPr lang="en-IN" sz="1800" kern="100" dirty="0">
                <a:effectLst/>
                <a:latin typeface="Calibri" panose="020F0502020204030204" pitchFamily="34" charset="0"/>
                <a:ea typeface="Calibri" panose="020F0502020204030204" pitchFamily="34" charset="0"/>
                <a:cs typeface="Mangal" panose="02040503050203030202" pitchFamily="18" charset="0"/>
              </a:rPr>
              <a:t>				 - Collect relevant data such as college information (location, 							   accreditation, infrastructure), student demographics, academic 						   performance, and placement records.</a:t>
            </a:r>
          </a:p>
          <a:p>
            <a:pPr marR="0" lvl="0">
              <a:lnSpc>
                <a:spcPct val="107000"/>
              </a:lnSpc>
              <a:spcBef>
                <a:spcPts val="0"/>
              </a:spcBef>
              <a:spcAft>
                <a:spcPts val="800"/>
              </a:spcAft>
              <a:buSzPts val="1000"/>
              <a:tabLst>
                <a:tab pos="457200" algn="l"/>
              </a:tabLst>
            </a:pP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Bef>
                <a:spcPts val="0"/>
              </a:spcBef>
              <a:spcAft>
                <a:spcPts val="800"/>
              </a:spcAft>
              <a:buSzPts val="1000"/>
              <a:tabLst>
                <a:tab pos="457200" algn="l"/>
              </a:tabLst>
            </a:pPr>
            <a:r>
              <a:rPr lang="en-IN" sz="1800" kern="100" dirty="0">
                <a:ea typeface="Calibri" panose="020F0502020204030204" pitchFamily="34" charset="0"/>
                <a:cs typeface="Mangal" panose="02040503050203030202" pitchFamily="18" charset="0"/>
              </a:rPr>
              <a:t>Data Cleaning    - </a:t>
            </a:r>
            <a:r>
              <a:rPr lang="en-IN" sz="1800" kern="100" dirty="0">
                <a:effectLst/>
                <a:latin typeface="Calibri" panose="020F0502020204030204" pitchFamily="34" charset="0"/>
                <a:ea typeface="Calibri" panose="020F0502020204030204" pitchFamily="34" charset="0"/>
                <a:cs typeface="Mangal" panose="02040503050203030202" pitchFamily="18" charset="0"/>
              </a:rPr>
              <a:t>Perform data cleaning tasks such as handling missing values, removing 					    duplicates, and standardizing data formats.</a:t>
            </a:r>
          </a:p>
          <a:p>
            <a:pPr>
              <a:lnSpc>
                <a:spcPct val="107000"/>
              </a:lnSpc>
              <a:spcBef>
                <a:spcPts val="0"/>
              </a:spcBef>
              <a:spcAft>
                <a:spcPts val="800"/>
              </a:spcAft>
              <a:buSzPts val="1000"/>
              <a:tabLst>
                <a:tab pos="457200" algn="l"/>
              </a:tabLst>
            </a:pPr>
            <a:endParaRPr lang="en-IN" sz="1800" kern="100" dirty="0">
              <a:ea typeface="Calibri" panose="020F0502020204030204" pitchFamily="34" charset="0"/>
              <a:cs typeface="Mangal" panose="02040503050203030202" pitchFamily="18" charset="0"/>
            </a:endParaRPr>
          </a:p>
          <a:p>
            <a:pPr>
              <a:lnSpc>
                <a:spcPct val="107000"/>
              </a:lnSpc>
              <a:spcBef>
                <a:spcPts val="0"/>
              </a:spcBef>
              <a:spcAft>
                <a:spcPts val="800"/>
              </a:spcAft>
              <a:buSzPts val="1000"/>
              <a:tabLst>
                <a:tab pos="457200" algn="l"/>
              </a:tabLst>
            </a:pPr>
            <a:r>
              <a:rPr lang="en-IN" sz="1800" kern="100" dirty="0">
                <a:ea typeface="Calibri" panose="020F0502020204030204" pitchFamily="34" charset="0"/>
                <a:cs typeface="Mangal" panose="02040503050203030202" pitchFamily="18" charset="0"/>
              </a:rPr>
              <a:t>EDA                     - </a:t>
            </a:r>
            <a:r>
              <a:rPr lang="en-IN" sz="1800" kern="100" dirty="0">
                <a:effectLst/>
                <a:latin typeface="Calibri" panose="020F0502020204030204" pitchFamily="34" charset="0"/>
                <a:ea typeface="Calibri" panose="020F0502020204030204" pitchFamily="34" charset="0"/>
                <a:cs typeface="Mangal" panose="02040503050203030202" pitchFamily="18" charset="0"/>
              </a:rPr>
              <a:t>Explore relationships between variables using correlation analysis and 					   scatter plots.</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Bef>
                <a:spcPts val="0"/>
              </a:spcBef>
              <a:spcAft>
                <a:spcPts val="800"/>
              </a:spcAft>
              <a:buSzPts val="1000"/>
              <a:tabLst>
                <a:tab pos="457200" algn="l"/>
              </a:tabLst>
            </a:pP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R="0" lvl="0">
              <a:lnSpc>
                <a:spcPct val="107000"/>
              </a:lnSpc>
              <a:spcBef>
                <a:spcPts val="0"/>
              </a:spcBef>
              <a:spcAft>
                <a:spcPts val="800"/>
              </a:spcAft>
              <a:buSzPts val="1000"/>
              <a:tabLst>
                <a:tab pos="457200" algn="l"/>
              </a:tabLst>
            </a:pPr>
            <a:endParaRPr lang="en-US" sz="1800" kern="100" dirty="0">
              <a:ea typeface="Calibri" panose="020F0502020204030204" pitchFamily="34" charset="0"/>
              <a:cs typeface="Mangal" panose="02040503050203030202" pitchFamily="18" charset="0"/>
            </a:endParaRPr>
          </a:p>
          <a:p>
            <a:pPr marR="0" lvl="0">
              <a:lnSpc>
                <a:spcPct val="107000"/>
              </a:lnSpc>
              <a:spcBef>
                <a:spcPts val="0"/>
              </a:spcBef>
              <a:spcAft>
                <a:spcPts val="800"/>
              </a:spcAft>
              <a:buSzPts val="1000"/>
              <a:tabLst>
                <a:tab pos="457200" algn="l"/>
              </a:tabLst>
            </a:pPr>
            <a:endParaRPr lang="en-IN" sz="1800" kern="100" dirty="0">
              <a:effectLst/>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74423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60E9-2356-F02D-9BB9-AA8525B57026}"/>
              </a:ext>
            </a:extLst>
          </p:cNvPr>
          <p:cNvSpPr>
            <a:spLocks noGrp="1"/>
          </p:cNvSpPr>
          <p:nvPr>
            <p:ph type="title"/>
          </p:nvPr>
        </p:nvSpPr>
        <p:spPr>
          <a:xfrm>
            <a:off x="1638300" y="106680"/>
            <a:ext cx="8915399" cy="3322320"/>
          </a:xfrm>
        </p:spPr>
        <p:txBody>
          <a:bodyPr>
            <a:noAutofit/>
          </a:bodyPr>
          <a:lstStyle/>
          <a:p>
            <a:r>
              <a:rPr lang="en-US" sz="2000" dirty="0"/>
              <a:t>Bar Chart </a:t>
            </a:r>
            <a:br>
              <a:rPr lang="en-US" sz="2000" dirty="0"/>
            </a:br>
            <a:br>
              <a:rPr lang="en-US" sz="2000" dirty="0"/>
            </a:br>
            <a:r>
              <a:rPr lang="en-US" sz="2000" dirty="0"/>
              <a:t>A bar chart or bar graph is a chart or graph that presents categorical data with rectangular bars with heights or lengths proportional to the values that they represent. The bars can be plotted vertically or horizontally. A vertical bar chart is sometimes called a column chart.</a:t>
            </a:r>
          </a:p>
        </p:txBody>
      </p:sp>
      <p:pic>
        <p:nvPicPr>
          <p:cNvPr id="10" name="Picture 9">
            <a:extLst>
              <a:ext uri="{FF2B5EF4-FFF2-40B4-BE49-F238E27FC236}">
                <a16:creationId xmlns:a16="http://schemas.microsoft.com/office/drawing/2014/main" id="{BF59DB55-A4E1-2554-1525-2FF71C760A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0" y="2480310"/>
            <a:ext cx="4762500" cy="4762500"/>
          </a:xfrm>
          <a:prstGeom prst="rect">
            <a:avLst/>
          </a:prstGeom>
        </p:spPr>
      </p:pic>
      <p:pic>
        <p:nvPicPr>
          <p:cNvPr id="12" name="Picture 11">
            <a:extLst>
              <a:ext uri="{FF2B5EF4-FFF2-40B4-BE49-F238E27FC236}">
                <a16:creationId xmlns:a16="http://schemas.microsoft.com/office/drawing/2014/main" id="{FFB04EFF-0827-249F-B322-329732D38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100" y="3038475"/>
            <a:ext cx="5924550" cy="3819525"/>
          </a:xfrm>
          <a:prstGeom prst="rect">
            <a:avLst/>
          </a:prstGeom>
        </p:spPr>
      </p:pic>
    </p:spTree>
    <p:extLst>
      <p:ext uri="{BB962C8B-B14F-4D97-AF65-F5344CB8AC3E}">
        <p14:creationId xmlns:p14="http://schemas.microsoft.com/office/powerpoint/2010/main" val="2693676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60E9-2356-F02D-9BB9-AA8525B57026}"/>
              </a:ext>
            </a:extLst>
          </p:cNvPr>
          <p:cNvSpPr>
            <a:spLocks noGrp="1"/>
          </p:cNvSpPr>
          <p:nvPr>
            <p:ph type="title"/>
          </p:nvPr>
        </p:nvSpPr>
        <p:spPr>
          <a:xfrm>
            <a:off x="741344" y="204674"/>
            <a:ext cx="5130225" cy="2848897"/>
          </a:xfrm>
        </p:spPr>
        <p:txBody>
          <a:bodyPr>
            <a:noAutofit/>
          </a:bodyPr>
          <a:lstStyle/>
          <a:p>
            <a:r>
              <a:rPr lang="en-US" sz="2000" dirty="0"/>
              <a:t>Histogram</a:t>
            </a:r>
            <a:br>
              <a:rPr lang="en-US" sz="2000" dirty="0"/>
            </a:br>
            <a:br>
              <a:rPr lang="en-US" sz="2000" dirty="0"/>
            </a:br>
            <a:r>
              <a:rPr lang="en-US" sz="2000" dirty="0"/>
              <a:t>A histogram is a graph that shows the frequency of numerical data using rectangles. The height of a rectangle (the vertical axis) represents the distribution frequency of a variable (the amount, or how often that variable appears).</a:t>
            </a:r>
          </a:p>
        </p:txBody>
      </p:sp>
      <p:pic>
        <p:nvPicPr>
          <p:cNvPr id="6" name="Picture 5">
            <a:extLst>
              <a:ext uri="{FF2B5EF4-FFF2-40B4-BE49-F238E27FC236}">
                <a16:creationId xmlns:a16="http://schemas.microsoft.com/office/drawing/2014/main" id="{A7EA479B-D279-5C76-158E-B0587582BB02}"/>
              </a:ext>
            </a:extLst>
          </p:cNvPr>
          <p:cNvPicPr>
            <a:picLocks noChangeAspect="1"/>
          </p:cNvPicPr>
          <p:nvPr/>
        </p:nvPicPr>
        <p:blipFill rotWithShape="1">
          <a:blip r:embed="rId2">
            <a:extLst>
              <a:ext uri="{28A0092B-C50C-407E-A947-70E740481C1C}">
                <a14:useLocalDpi xmlns:a14="http://schemas.microsoft.com/office/drawing/2010/main" val="0"/>
              </a:ext>
            </a:extLst>
          </a:blip>
          <a:srcRect l="4163" t="10250" b="8822"/>
          <a:stretch/>
        </p:blipFill>
        <p:spPr>
          <a:xfrm>
            <a:off x="1105146" y="3242188"/>
            <a:ext cx="4766423" cy="3411138"/>
          </a:xfrm>
          <a:prstGeom prst="rect">
            <a:avLst/>
          </a:prstGeom>
        </p:spPr>
      </p:pic>
      <p:sp>
        <p:nvSpPr>
          <p:cNvPr id="3" name="Title 1">
            <a:extLst>
              <a:ext uri="{FF2B5EF4-FFF2-40B4-BE49-F238E27FC236}">
                <a16:creationId xmlns:a16="http://schemas.microsoft.com/office/drawing/2014/main" id="{AF5D2C17-2D21-F980-7C5D-A97A596E3E50}"/>
              </a:ext>
            </a:extLst>
          </p:cNvPr>
          <p:cNvSpPr txBox="1">
            <a:spLocks/>
          </p:cNvSpPr>
          <p:nvPr/>
        </p:nvSpPr>
        <p:spPr>
          <a:xfrm>
            <a:off x="6320431" y="409348"/>
            <a:ext cx="5130225" cy="2848897"/>
          </a:xfrm>
          <a:prstGeom prst="rect">
            <a:avLst/>
          </a:prstGeom>
        </p:spPr>
        <p:txBody>
          <a:bodyPr vert="horz" lIns="91440" tIns="45720" rIns="91440" bIns="45720" rtlCol="0" anchor="ctr">
            <a:noAutofit/>
          </a:bodyPr>
          <a:lstStyle>
            <a:lvl1pPr algn="l" defTabSz="457200" rtl="0" eaLnBrk="1" latinLnBrk="0" hangingPunct="1">
              <a:spcBef>
                <a:spcPct val="0"/>
              </a:spcBef>
              <a:buNone/>
              <a:defRPr sz="4800" b="0" kern="1200" cap="none">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t>Pie Chart</a:t>
            </a:r>
            <a:br>
              <a:rPr lang="en-US" sz="2000" dirty="0"/>
            </a:br>
            <a:r>
              <a:rPr lang="en-US" sz="2000" dirty="0"/>
              <a:t>A pie chart is used to:</a:t>
            </a:r>
            <a:br>
              <a:rPr lang="en-US" sz="2000" dirty="0"/>
            </a:br>
            <a:br>
              <a:rPr lang="en-US" sz="2000" dirty="0"/>
            </a:br>
            <a:r>
              <a:rPr lang="en-US" sz="2000" dirty="0"/>
              <a:t>Show parts-to-whole relationship</a:t>
            </a:r>
            <a:br>
              <a:rPr lang="en-US" sz="2000" dirty="0"/>
            </a:br>
            <a:br>
              <a:rPr lang="en-US" sz="2000" dirty="0"/>
            </a:br>
            <a:r>
              <a:rPr lang="en-US" sz="2000" dirty="0"/>
              <a:t>Demonstrate each element’s contribution to the whole</a:t>
            </a:r>
            <a:br>
              <a:rPr lang="en-US" sz="2000" dirty="0"/>
            </a:br>
            <a:br>
              <a:rPr lang="en-US" sz="2000" dirty="0"/>
            </a:br>
            <a:r>
              <a:rPr lang="en-US" sz="2000" dirty="0"/>
              <a:t>Compare the contribution of different categories to the whole</a:t>
            </a:r>
            <a:br>
              <a:rPr lang="en-US" sz="2000" dirty="0"/>
            </a:br>
            <a:endParaRPr lang="en-US" sz="2000" dirty="0"/>
          </a:p>
        </p:txBody>
      </p:sp>
      <p:pic>
        <p:nvPicPr>
          <p:cNvPr id="5" name="Graphic 4">
            <a:extLst>
              <a:ext uri="{FF2B5EF4-FFF2-40B4-BE49-F238E27FC236}">
                <a16:creationId xmlns:a16="http://schemas.microsoft.com/office/drawing/2014/main" id="{88C3F61C-5DDC-45ED-4FED-3B5E8755E4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71569" y="3412943"/>
            <a:ext cx="6858000" cy="3429000"/>
          </a:xfrm>
          <a:prstGeom prst="rect">
            <a:avLst/>
          </a:prstGeom>
        </p:spPr>
      </p:pic>
    </p:spTree>
    <p:extLst>
      <p:ext uri="{BB962C8B-B14F-4D97-AF65-F5344CB8AC3E}">
        <p14:creationId xmlns:p14="http://schemas.microsoft.com/office/powerpoint/2010/main" val="515797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4F86C5-829A-FF6C-CA18-4D254456143E}"/>
              </a:ext>
            </a:extLst>
          </p:cNvPr>
          <p:cNvPicPr>
            <a:picLocks noChangeAspect="1"/>
          </p:cNvPicPr>
          <p:nvPr/>
        </p:nvPicPr>
        <p:blipFill>
          <a:blip r:embed="rId2"/>
          <a:stretch>
            <a:fillRect/>
          </a:stretch>
        </p:blipFill>
        <p:spPr>
          <a:xfrm>
            <a:off x="749854" y="721359"/>
            <a:ext cx="10692292" cy="5616379"/>
          </a:xfrm>
          <a:prstGeom prst="rect">
            <a:avLst/>
          </a:prstGeom>
        </p:spPr>
      </p:pic>
      <p:sp>
        <p:nvSpPr>
          <p:cNvPr id="4" name="TextBox 3">
            <a:extLst>
              <a:ext uri="{FF2B5EF4-FFF2-40B4-BE49-F238E27FC236}">
                <a16:creationId xmlns:a16="http://schemas.microsoft.com/office/drawing/2014/main" id="{60F65F15-5318-1999-EE8B-D2E8755D96C0}"/>
              </a:ext>
            </a:extLst>
          </p:cNvPr>
          <p:cNvSpPr txBox="1"/>
          <p:nvPr/>
        </p:nvSpPr>
        <p:spPr>
          <a:xfrm>
            <a:off x="1574800" y="254000"/>
            <a:ext cx="8006080" cy="369332"/>
          </a:xfrm>
          <a:prstGeom prst="rect">
            <a:avLst/>
          </a:prstGeom>
          <a:noFill/>
        </p:spPr>
        <p:txBody>
          <a:bodyPr wrap="square" rtlCol="0">
            <a:spAutoFit/>
          </a:bodyPr>
          <a:lstStyle/>
          <a:p>
            <a:r>
              <a:rPr lang="en-US" dirty="0"/>
              <a:t>Data Extraction Websites ( From scratch)</a:t>
            </a:r>
          </a:p>
        </p:txBody>
      </p:sp>
      <p:sp>
        <p:nvSpPr>
          <p:cNvPr id="5" name="TextBox 4">
            <a:extLst>
              <a:ext uri="{FF2B5EF4-FFF2-40B4-BE49-F238E27FC236}">
                <a16:creationId xmlns:a16="http://schemas.microsoft.com/office/drawing/2014/main" id="{BE787EA2-9724-E4F3-7D91-1C0911E70888}"/>
              </a:ext>
            </a:extLst>
          </p:cNvPr>
          <p:cNvSpPr txBox="1"/>
          <p:nvPr/>
        </p:nvSpPr>
        <p:spPr>
          <a:xfrm>
            <a:off x="3266440" y="6435765"/>
            <a:ext cx="5659120" cy="369332"/>
          </a:xfrm>
          <a:prstGeom prst="rect">
            <a:avLst/>
          </a:prstGeom>
          <a:noFill/>
        </p:spPr>
        <p:txBody>
          <a:bodyPr wrap="square" rtlCol="0">
            <a:spAutoFit/>
          </a:bodyPr>
          <a:lstStyle/>
          <a:p>
            <a:pPr algn="ctr"/>
            <a:r>
              <a:rPr lang="en-US" dirty="0"/>
              <a:t>Website of data.gov.in</a:t>
            </a:r>
          </a:p>
        </p:txBody>
      </p:sp>
    </p:spTree>
    <p:extLst>
      <p:ext uri="{BB962C8B-B14F-4D97-AF65-F5344CB8AC3E}">
        <p14:creationId xmlns:p14="http://schemas.microsoft.com/office/powerpoint/2010/main" val="2604872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16E232-0F3D-82F3-2166-8E0E17985470}"/>
              </a:ext>
            </a:extLst>
          </p:cNvPr>
          <p:cNvPicPr>
            <a:picLocks noChangeAspect="1"/>
          </p:cNvPicPr>
          <p:nvPr/>
        </p:nvPicPr>
        <p:blipFill>
          <a:blip r:embed="rId2"/>
          <a:stretch>
            <a:fillRect/>
          </a:stretch>
        </p:blipFill>
        <p:spPr>
          <a:xfrm>
            <a:off x="709889" y="747678"/>
            <a:ext cx="11198942" cy="5917523"/>
          </a:xfrm>
          <a:prstGeom prst="rect">
            <a:avLst/>
          </a:prstGeom>
        </p:spPr>
      </p:pic>
      <p:sp>
        <p:nvSpPr>
          <p:cNvPr id="4" name="TextBox 3">
            <a:extLst>
              <a:ext uri="{FF2B5EF4-FFF2-40B4-BE49-F238E27FC236}">
                <a16:creationId xmlns:a16="http://schemas.microsoft.com/office/drawing/2014/main" id="{013E785A-2C33-B0DA-14CD-206EB0172BA5}"/>
              </a:ext>
            </a:extLst>
          </p:cNvPr>
          <p:cNvSpPr txBox="1"/>
          <p:nvPr/>
        </p:nvSpPr>
        <p:spPr>
          <a:xfrm>
            <a:off x="2275840" y="0"/>
            <a:ext cx="6868160" cy="369332"/>
          </a:xfrm>
          <a:prstGeom prst="rect">
            <a:avLst/>
          </a:prstGeom>
          <a:noFill/>
        </p:spPr>
        <p:txBody>
          <a:bodyPr wrap="square" rtlCol="0">
            <a:spAutoFit/>
          </a:bodyPr>
          <a:lstStyle/>
          <a:p>
            <a:pPr algn="ctr"/>
            <a:r>
              <a:rPr lang="en-US" dirty="0"/>
              <a:t>Find dataset By Category</a:t>
            </a:r>
          </a:p>
        </p:txBody>
      </p:sp>
    </p:spTree>
    <p:extLst>
      <p:ext uri="{BB962C8B-B14F-4D97-AF65-F5344CB8AC3E}">
        <p14:creationId xmlns:p14="http://schemas.microsoft.com/office/powerpoint/2010/main" val="27081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FA383-885B-DCC1-0D31-17A255920D0C}"/>
              </a:ext>
            </a:extLst>
          </p:cNvPr>
          <p:cNvPicPr>
            <a:picLocks noChangeAspect="1"/>
          </p:cNvPicPr>
          <p:nvPr/>
        </p:nvPicPr>
        <p:blipFill>
          <a:blip r:embed="rId2"/>
          <a:stretch>
            <a:fillRect/>
          </a:stretch>
        </p:blipFill>
        <p:spPr>
          <a:xfrm>
            <a:off x="396446" y="650240"/>
            <a:ext cx="11399107" cy="6058931"/>
          </a:xfrm>
          <a:prstGeom prst="rect">
            <a:avLst/>
          </a:prstGeom>
        </p:spPr>
      </p:pic>
      <p:sp>
        <p:nvSpPr>
          <p:cNvPr id="4" name="TextBox 3">
            <a:extLst>
              <a:ext uri="{FF2B5EF4-FFF2-40B4-BE49-F238E27FC236}">
                <a16:creationId xmlns:a16="http://schemas.microsoft.com/office/drawing/2014/main" id="{02B6137F-C1A3-3867-EF70-E6261ED671E5}"/>
              </a:ext>
            </a:extLst>
          </p:cNvPr>
          <p:cNvSpPr txBox="1"/>
          <p:nvPr/>
        </p:nvSpPr>
        <p:spPr>
          <a:xfrm>
            <a:off x="3119120" y="111760"/>
            <a:ext cx="5537200" cy="369332"/>
          </a:xfrm>
          <a:prstGeom prst="rect">
            <a:avLst/>
          </a:prstGeom>
          <a:noFill/>
        </p:spPr>
        <p:txBody>
          <a:bodyPr wrap="square" rtlCol="0">
            <a:spAutoFit/>
          </a:bodyPr>
          <a:lstStyle/>
          <a:p>
            <a:r>
              <a:rPr lang="en-US" dirty="0"/>
              <a:t>Option for Data Visualization ( optional )</a:t>
            </a:r>
          </a:p>
        </p:txBody>
      </p:sp>
    </p:spTree>
    <p:extLst>
      <p:ext uri="{BB962C8B-B14F-4D97-AF65-F5344CB8AC3E}">
        <p14:creationId xmlns:p14="http://schemas.microsoft.com/office/powerpoint/2010/main" val="3564594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C4FD9C-8C46-3ABA-9F7C-3F41A529524B}"/>
              </a:ext>
            </a:extLst>
          </p:cNvPr>
          <p:cNvPicPr>
            <a:picLocks noChangeAspect="1"/>
          </p:cNvPicPr>
          <p:nvPr/>
        </p:nvPicPr>
        <p:blipFill>
          <a:blip r:embed="rId2"/>
          <a:stretch>
            <a:fillRect/>
          </a:stretch>
        </p:blipFill>
        <p:spPr>
          <a:xfrm>
            <a:off x="223520" y="600999"/>
            <a:ext cx="11582400" cy="6141815"/>
          </a:xfrm>
          <a:prstGeom prst="rect">
            <a:avLst/>
          </a:prstGeom>
        </p:spPr>
      </p:pic>
      <p:sp>
        <p:nvSpPr>
          <p:cNvPr id="4" name="TextBox 3">
            <a:extLst>
              <a:ext uri="{FF2B5EF4-FFF2-40B4-BE49-F238E27FC236}">
                <a16:creationId xmlns:a16="http://schemas.microsoft.com/office/drawing/2014/main" id="{E4200F5D-BD53-4516-139C-3B0B00AFBC4C}"/>
              </a:ext>
            </a:extLst>
          </p:cNvPr>
          <p:cNvSpPr txBox="1"/>
          <p:nvPr/>
        </p:nvSpPr>
        <p:spPr>
          <a:xfrm>
            <a:off x="2611120" y="0"/>
            <a:ext cx="6410960" cy="369332"/>
          </a:xfrm>
          <a:prstGeom prst="rect">
            <a:avLst/>
          </a:prstGeom>
          <a:noFill/>
        </p:spPr>
        <p:txBody>
          <a:bodyPr wrap="square" rtlCol="0">
            <a:spAutoFit/>
          </a:bodyPr>
          <a:lstStyle/>
          <a:p>
            <a:pPr algn="ctr"/>
            <a:r>
              <a:rPr lang="en-US" dirty="0"/>
              <a:t>Website of MSBTE </a:t>
            </a:r>
          </a:p>
        </p:txBody>
      </p:sp>
    </p:spTree>
    <p:extLst>
      <p:ext uri="{BB962C8B-B14F-4D97-AF65-F5344CB8AC3E}">
        <p14:creationId xmlns:p14="http://schemas.microsoft.com/office/powerpoint/2010/main" val="195085642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163</TotalTime>
  <Words>493</Words>
  <Application>Microsoft Office PowerPoint</Application>
  <PresentationFormat>Widescreen</PresentationFormat>
  <Paragraphs>58</Paragraphs>
  <Slides>22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Century Gothic</vt:lpstr>
      <vt:lpstr>Times New Roman</vt:lpstr>
      <vt:lpstr>Wingdings 3</vt:lpstr>
      <vt:lpstr>Wisp</vt:lpstr>
      <vt:lpstr>PowerPoint Presentation</vt:lpstr>
      <vt:lpstr>Exploratory Data Analysis (EDA)  • Exploratory Data Analysis (EDA) is analyzing the data using visual techniques. It is used to discover trends or patterns or to check assumptions with the help of statistical summaries and graphical representations.  • Detection of mistakes.  • Checking of assumptions.  • Preliminary selection of appropriate models. </vt:lpstr>
      <vt:lpstr>PowerPoint Presentation</vt:lpstr>
      <vt:lpstr>Bar Chart   A bar chart or bar graph is a chart or graph that presents categorical data with rectangular bars with heights or lengths proportional to the values that they represent. The bars can be plotted vertically or horizontally. A vertical bar chart is sometimes called a column chart.</vt:lpstr>
      <vt:lpstr>Histogram  A histogram is a graph that shows the frequency of numerical data using rectangles. The height of a rectangle (the vertical axis) represents the distribution frequency of a variable (the amount, or how often that variable appears).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Vaibhav Adikane</dc:creator>
  <cp:lastModifiedBy>Vaibhav Adikane</cp:lastModifiedBy>
  <cp:revision>35</cp:revision>
  <dcterms:created xsi:type="dcterms:W3CDTF">2024-06-23T14:02:54Z</dcterms:created>
  <dcterms:modified xsi:type="dcterms:W3CDTF">2026-02-05T19:31:00Z</dcterms:modified>
</cp:coreProperties>
</file>